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13.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14.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15.xml" ContentType="application/vnd.openxmlformats-officedocument.presentationml.tags+xml"/>
  <Override PartName="/ppt/notesSlides/notesSlide19.xml" ContentType="application/vnd.openxmlformats-officedocument.presentationml.notesSlide+xml"/>
  <Override PartName="/ppt/tags/tag16.xml" ContentType="application/vnd.openxmlformats-officedocument.presentationml.tags+xml"/>
  <Override PartName="/ppt/notesSlides/notesSlide20.xml" ContentType="application/vnd.openxmlformats-officedocument.presentationml.notesSlide+xml"/>
  <Override PartName="/ppt/tags/tag17.xml" ContentType="application/vnd.openxmlformats-officedocument.presentationml.tags+xml"/>
  <Override PartName="/ppt/notesSlides/notesSlide21.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22.xml" ContentType="application/vnd.openxmlformats-officedocument.presentationml.notesSlide+xml"/>
  <Override PartName="/ppt/tags/tag2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4"/>
  </p:notesMasterIdLst>
  <p:handoutMasterIdLst>
    <p:handoutMasterId r:id="rId25"/>
  </p:handoutMasterIdLst>
  <p:sldIdLst>
    <p:sldId id="256" r:id="rId2"/>
    <p:sldId id="271" r:id="rId3"/>
    <p:sldId id="259" r:id="rId4"/>
    <p:sldId id="272" r:id="rId5"/>
    <p:sldId id="276" r:id="rId6"/>
    <p:sldId id="260" r:id="rId7"/>
    <p:sldId id="262" r:id="rId8"/>
    <p:sldId id="261" r:id="rId9"/>
    <p:sldId id="264" r:id="rId10"/>
    <p:sldId id="277" r:id="rId11"/>
    <p:sldId id="265" r:id="rId12"/>
    <p:sldId id="268" r:id="rId13"/>
    <p:sldId id="278" r:id="rId14"/>
    <p:sldId id="267" r:id="rId15"/>
    <p:sldId id="279" r:id="rId16"/>
    <p:sldId id="281" r:id="rId17"/>
    <p:sldId id="280" r:id="rId18"/>
    <p:sldId id="283" r:id="rId19"/>
    <p:sldId id="284" r:id="rId20"/>
    <p:sldId id="285" r:id="rId21"/>
    <p:sldId id="286" r:id="rId22"/>
    <p:sldId id="275" r:id="rId23"/>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130BB5"/>
    <a:srgbClr val="FF00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882" y="-114"/>
      </p:cViewPr>
      <p:guideLst>
        <p:guide orient="horz" pos="2160"/>
        <p:guide pos="2880"/>
      </p:guideLst>
    </p:cSldViewPr>
  </p:slideViewPr>
  <p:notesTextViewPr>
    <p:cViewPr>
      <p:scale>
        <a:sx n="3" d="2"/>
        <a:sy n="3" d="2"/>
      </p:scale>
      <p:origin x="0" y="0"/>
    </p:cViewPr>
  </p:notesTextViewPr>
  <p:notesViewPr>
    <p:cSldViewPr>
      <p:cViewPr varScale="1">
        <p:scale>
          <a:sx n="53" d="100"/>
          <a:sy n="53" d="100"/>
        </p:scale>
        <p:origin x="2844" y="84"/>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53AB230A-431A-432F-8590-3E0F3AB911FC}" type="datetimeFigureOut">
              <a:rPr lang="en-US" smtClean="0"/>
              <a:t>1/31/2017</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168FB85C-FB0A-4E88-838C-3B9B00636446}" type="slidenum">
              <a:rPr lang="en-US" smtClean="0"/>
              <a:t>‹#›</a:t>
            </a:fld>
            <a:endParaRPr lang="en-US"/>
          </a:p>
        </p:txBody>
      </p:sp>
    </p:spTree>
    <p:extLst>
      <p:ext uri="{BB962C8B-B14F-4D97-AF65-F5344CB8AC3E}">
        <p14:creationId xmlns:p14="http://schemas.microsoft.com/office/powerpoint/2010/main" val="23800799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17" tIns="46659" rIns="93317" bIns="46659" rtlCol="0"/>
          <a:lstStyle>
            <a:lvl1pPr algn="r">
              <a:defRPr sz="1200"/>
            </a:lvl1pPr>
          </a:lstStyle>
          <a:p>
            <a:fld id="{288AC48C-C65A-45D6-B789-4DDF91A60B40}" type="datetimeFigureOut">
              <a:rPr lang="en-US" smtClean="0"/>
              <a:t>1/31/2017</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7" tIns="46659" rIns="93317" bIns="46659"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7" tIns="46659" rIns="93317" bIns="4665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5455"/>
          </a:xfrm>
          <a:prstGeom prst="rect">
            <a:avLst/>
          </a:prstGeom>
        </p:spPr>
        <p:txBody>
          <a:bodyPr vert="horz" lIns="93317" tIns="46659" rIns="93317" bIns="46659"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3317" tIns="46659" rIns="93317" bIns="46659" rtlCol="0" anchor="b"/>
          <a:lstStyle>
            <a:lvl1pPr algn="r">
              <a:defRPr sz="1200"/>
            </a:lvl1pPr>
          </a:lstStyle>
          <a:p>
            <a:fld id="{15C723D3-41D2-40A9-A133-C5352965F31C}" type="slidenum">
              <a:rPr lang="en-US" smtClean="0"/>
              <a:t>‹#›</a:t>
            </a:fld>
            <a:endParaRPr lang="en-US"/>
          </a:p>
        </p:txBody>
      </p:sp>
    </p:spTree>
    <p:extLst>
      <p:ext uri="{BB962C8B-B14F-4D97-AF65-F5344CB8AC3E}">
        <p14:creationId xmlns:p14="http://schemas.microsoft.com/office/powerpoint/2010/main" val="2141493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tags" Target="../tags/tag15.xml"/></Relationships>
</file>

<file path=ppt/notesSlides/_rels/notesSlide19.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notesMaster" Target="../notesMasters/notesMaster1.xml"/><Relationship Id="rId1" Type="http://schemas.openxmlformats.org/officeDocument/2006/relationships/tags" Target="../tags/tag16.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20.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notesMaster" Target="../notesMasters/notesMaster1.xml"/><Relationship Id="rId1" Type="http://schemas.openxmlformats.org/officeDocument/2006/relationships/tags" Target="../tags/tag17.xml"/></Relationships>
</file>

<file path=ppt/notesSlides/_rels/notesSlide21.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notesMaster" Target="../notesMasters/notesMaster1.xml"/><Relationship Id="rId1" Type="http://schemas.openxmlformats.org/officeDocument/2006/relationships/tags" Target="../tags/tag18.xml"/></Relationships>
</file>

<file path=ppt/notesSlides/_rels/notesSlide22.xml.rels><?xml version="1.0" encoding="UTF-8" standalone="yes"?>
<Relationships xmlns="http://schemas.openxmlformats.org/package/2006/relationships"><Relationship Id="rId3" Type="http://schemas.openxmlformats.org/officeDocument/2006/relationships/slide" Target="../slides/slide22.xml"/><Relationship Id="rId2" Type="http://schemas.openxmlformats.org/officeDocument/2006/relationships/notesMaster" Target="../notesMasters/notesMaster1.xml"/><Relationship Id="rId1" Type="http://schemas.openxmlformats.org/officeDocument/2006/relationships/tags" Target="../tags/tag20.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sz="1400" dirty="0"/>
              <a:t>Slide 1:  Opening Visual </a:t>
            </a:r>
          </a:p>
          <a:p>
            <a:endParaRPr lang="en-US" sz="1400" dirty="0"/>
          </a:p>
          <a:p>
            <a:pPr marL="173298" indent="-173298">
              <a:buFont typeface="Arial" panose="020B0604020202020204" pitchFamily="34" charset="0"/>
              <a:buChar char="•"/>
            </a:pPr>
            <a:r>
              <a:rPr lang="en-US" sz="1400" dirty="0"/>
              <a:t>Welcome teachers as they enter.</a:t>
            </a:r>
          </a:p>
          <a:p>
            <a:pPr marL="178574" indent="-178574">
              <a:buFont typeface="Arial" panose="020B0604020202020204" pitchFamily="34" charset="0"/>
              <a:buChar char="•"/>
            </a:pPr>
            <a:r>
              <a:rPr lang="en-US" sz="1400" dirty="0"/>
              <a:t>Teachers in mixed groups of schools and grade/course levels.</a:t>
            </a:r>
          </a:p>
          <a:p>
            <a:pPr marL="178574" indent="-178574">
              <a:buFont typeface="Arial" panose="020B0604020202020204" pitchFamily="34" charset="0"/>
              <a:buChar char="•"/>
            </a:pPr>
            <a:r>
              <a:rPr lang="en-US" sz="1400" dirty="0"/>
              <a:t>Pass out Evaluations.</a:t>
            </a:r>
          </a:p>
          <a:p>
            <a:pPr marL="178574" indent="-178574">
              <a:buFont typeface="Arial" panose="020B0604020202020204" pitchFamily="34" charset="0"/>
              <a:buChar char="•"/>
            </a:pPr>
            <a:r>
              <a:rPr lang="en-US" sz="1400" dirty="0"/>
              <a:t>Start on time!  Introduce yourself.</a:t>
            </a:r>
          </a:p>
          <a:p>
            <a:endParaRPr lang="en-US" dirty="0"/>
          </a:p>
        </p:txBody>
      </p:sp>
      <p:sp>
        <p:nvSpPr>
          <p:cNvPr id="4" name="Slide Number Placeholder 3"/>
          <p:cNvSpPr>
            <a:spLocks noGrp="1"/>
          </p:cNvSpPr>
          <p:nvPr>
            <p:ph type="sldNum" sz="quarter" idx="10"/>
          </p:nvPr>
        </p:nvSpPr>
        <p:spPr/>
        <p:txBody>
          <a:bodyPr/>
          <a:lstStyle/>
          <a:p>
            <a:fld id="{15C723D3-41D2-40A9-A133-C5352965F31C}" type="slidenum">
              <a:rPr lang="en-US" smtClean="0"/>
              <a:t>1</a:t>
            </a:fld>
            <a:endParaRPr lang="en-US"/>
          </a:p>
        </p:txBody>
      </p:sp>
    </p:spTree>
    <p:extLst>
      <p:ext uri="{BB962C8B-B14F-4D97-AF65-F5344CB8AC3E}">
        <p14:creationId xmlns:p14="http://schemas.microsoft.com/office/powerpoint/2010/main" val="2625026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sz="1400" dirty="0"/>
              <a:t>Slide 9: Debriefing the Lesson (20 min)</a:t>
            </a:r>
          </a:p>
          <a:p>
            <a:r>
              <a:rPr lang="en-US" sz="1400" b="1" dirty="0"/>
              <a:t> </a:t>
            </a:r>
            <a:endParaRPr lang="en-US" sz="1400" dirty="0"/>
          </a:p>
          <a:p>
            <a:pPr marL="291616" indent="-291616">
              <a:buFont typeface="Arial" panose="020B0604020202020204" pitchFamily="34" charset="0"/>
              <a:buChar char="•"/>
            </a:pPr>
            <a:r>
              <a:rPr lang="en-US" sz="1400" dirty="0"/>
              <a:t>PTT to reflect on the discussion questions (2-3 min)</a:t>
            </a:r>
          </a:p>
          <a:p>
            <a:endParaRPr lang="en-US" sz="1400" dirty="0"/>
          </a:p>
          <a:p>
            <a:pPr marL="291616" indent="-291616">
              <a:buFont typeface="Arial" panose="020B0604020202020204" pitchFamily="34" charset="0"/>
              <a:buChar char="•"/>
            </a:pPr>
            <a:r>
              <a:rPr lang="en-US" sz="1400" dirty="0"/>
              <a:t>Small Group Discussion: (15 min)</a:t>
            </a:r>
          </a:p>
          <a:p>
            <a:pPr lvl="0"/>
            <a:r>
              <a:rPr lang="en-US" sz="1400" dirty="0"/>
              <a:t>        - How did the design of the task engage you as a learner?</a:t>
            </a:r>
          </a:p>
          <a:p>
            <a:pPr lvl="0"/>
            <a:r>
              <a:rPr lang="en-US" sz="1400" dirty="0"/>
              <a:t>        - Where and how did you experience the Habits during this lab?</a:t>
            </a:r>
          </a:p>
          <a:p>
            <a:pPr lvl="0"/>
            <a:r>
              <a:rPr lang="en-US" sz="1400" dirty="0"/>
              <a:t>        - What instructional practices did the teacher use in the lesson?</a:t>
            </a:r>
          </a:p>
          <a:p>
            <a:r>
              <a:rPr lang="en-US" sz="1400" dirty="0"/>
              <a:t> </a:t>
            </a:r>
          </a:p>
          <a:p>
            <a:pPr marL="291616" indent="-291616">
              <a:buFont typeface="Arial" panose="020B0604020202020204" pitchFamily="34" charset="0"/>
              <a:buChar char="•"/>
            </a:pPr>
            <a:r>
              <a:rPr lang="en-US" sz="1400" dirty="0"/>
              <a:t>Closure (2 min)</a:t>
            </a:r>
          </a:p>
          <a:p>
            <a:endParaRPr lang="en-US" dirty="0"/>
          </a:p>
        </p:txBody>
      </p:sp>
      <p:sp>
        <p:nvSpPr>
          <p:cNvPr id="4" name="Slide Number Placeholder 3"/>
          <p:cNvSpPr>
            <a:spLocks noGrp="1"/>
          </p:cNvSpPr>
          <p:nvPr>
            <p:ph type="sldNum" sz="quarter" idx="10"/>
          </p:nvPr>
        </p:nvSpPr>
        <p:spPr/>
        <p:txBody>
          <a:bodyPr/>
          <a:lstStyle/>
          <a:p>
            <a:fld id="{15C723D3-41D2-40A9-A133-C5352965F31C}" type="slidenum">
              <a:rPr lang="en-US" smtClean="0"/>
              <a:t>10</a:t>
            </a:fld>
            <a:endParaRPr lang="en-US"/>
          </a:p>
        </p:txBody>
      </p:sp>
    </p:spTree>
    <p:extLst>
      <p:ext uri="{BB962C8B-B14F-4D97-AF65-F5344CB8AC3E}">
        <p14:creationId xmlns:p14="http://schemas.microsoft.com/office/powerpoint/2010/main" val="40568392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sz="1400" dirty="0"/>
              <a:t>Slide 9: Debriefing the Lesson (20 min)</a:t>
            </a:r>
          </a:p>
          <a:p>
            <a:r>
              <a:rPr lang="en-US" sz="1400" b="1" dirty="0"/>
              <a:t> </a:t>
            </a:r>
            <a:endParaRPr lang="en-US" sz="1400" dirty="0"/>
          </a:p>
          <a:p>
            <a:pPr marL="291616" indent="-291616">
              <a:buFont typeface="Arial" panose="020B0604020202020204" pitchFamily="34" charset="0"/>
              <a:buChar char="•"/>
            </a:pPr>
            <a:r>
              <a:rPr lang="en-US" sz="1400" dirty="0"/>
              <a:t>PTT to reflect on the discussion questions (2-3 min)</a:t>
            </a:r>
          </a:p>
          <a:p>
            <a:endParaRPr lang="en-US" sz="1400" dirty="0"/>
          </a:p>
          <a:p>
            <a:pPr marL="291616" indent="-291616">
              <a:buFont typeface="Arial" panose="020B0604020202020204" pitchFamily="34" charset="0"/>
              <a:buChar char="•"/>
            </a:pPr>
            <a:r>
              <a:rPr lang="en-US" sz="1400" dirty="0"/>
              <a:t>Small Group Discussion: (15 min)</a:t>
            </a:r>
          </a:p>
          <a:p>
            <a:pPr lvl="0"/>
            <a:r>
              <a:rPr lang="en-US" sz="1400" dirty="0"/>
              <a:t>        - How did the design of the task engage you as a learner?</a:t>
            </a:r>
          </a:p>
          <a:p>
            <a:pPr lvl="0"/>
            <a:r>
              <a:rPr lang="en-US" sz="1400" dirty="0"/>
              <a:t>        - Where and how did you experience the Habits during this lab?</a:t>
            </a:r>
          </a:p>
          <a:p>
            <a:pPr lvl="0"/>
            <a:r>
              <a:rPr lang="en-US" sz="1400" dirty="0"/>
              <a:t>        - What instructional practices did the teacher use in the lesson?</a:t>
            </a:r>
          </a:p>
          <a:p>
            <a:r>
              <a:rPr lang="en-US" sz="1400" dirty="0"/>
              <a:t> </a:t>
            </a:r>
          </a:p>
          <a:p>
            <a:pPr marL="291616" indent="-291616">
              <a:buFont typeface="Arial" panose="020B0604020202020204" pitchFamily="34" charset="0"/>
              <a:buChar char="•"/>
            </a:pPr>
            <a:r>
              <a:rPr lang="en-US" sz="1400" dirty="0"/>
              <a:t>Closure (2 min)</a:t>
            </a:r>
          </a:p>
          <a:p>
            <a:endParaRPr lang="en-US" dirty="0"/>
          </a:p>
        </p:txBody>
      </p:sp>
      <p:sp>
        <p:nvSpPr>
          <p:cNvPr id="4" name="Slide Number Placeholder 3"/>
          <p:cNvSpPr>
            <a:spLocks noGrp="1"/>
          </p:cNvSpPr>
          <p:nvPr>
            <p:ph type="sldNum" sz="quarter" idx="10"/>
          </p:nvPr>
        </p:nvSpPr>
        <p:spPr/>
        <p:txBody>
          <a:bodyPr/>
          <a:lstStyle/>
          <a:p>
            <a:fld id="{15C723D3-41D2-40A9-A133-C5352965F31C}" type="slidenum">
              <a:rPr lang="en-US" smtClean="0"/>
              <a:t>11</a:t>
            </a:fld>
            <a:endParaRPr lang="en-US"/>
          </a:p>
        </p:txBody>
      </p:sp>
    </p:spTree>
    <p:extLst>
      <p:ext uri="{BB962C8B-B14F-4D97-AF65-F5344CB8AC3E}">
        <p14:creationId xmlns:p14="http://schemas.microsoft.com/office/powerpoint/2010/main" val="40568392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sz="1400" dirty="0"/>
              <a:t>Slide 11: Next Steps (5 min)</a:t>
            </a:r>
          </a:p>
          <a:p>
            <a:r>
              <a:rPr lang="en-US" sz="1400" b="1" dirty="0"/>
              <a:t> </a:t>
            </a:r>
            <a:endParaRPr lang="en-US" sz="1400" dirty="0"/>
          </a:p>
          <a:p>
            <a:r>
              <a:rPr lang="en-US" sz="1400" dirty="0"/>
              <a:t>Briefly describe the next steps to the learning.  Both the questions will help address our main essential questions.  They will decide which question that they want to choose as a focus for their learning this year.  There will be interest groups during the year and sessions in district PL.</a:t>
            </a:r>
          </a:p>
          <a:p>
            <a:r>
              <a:rPr lang="en-US" sz="1400" dirty="0"/>
              <a:t> </a:t>
            </a:r>
          </a:p>
          <a:p>
            <a:pPr marL="291616" indent="-291616">
              <a:buFont typeface="Arial" panose="020B0604020202020204" pitchFamily="34" charset="0"/>
              <a:buChar char="•"/>
            </a:pPr>
            <a:r>
              <a:rPr lang="en-US" sz="1400" dirty="0"/>
              <a:t>PTT to think about the 2 questions.</a:t>
            </a:r>
          </a:p>
          <a:p>
            <a:pPr marL="291616" indent="-291616">
              <a:buFont typeface="Arial" panose="020B0604020202020204" pitchFamily="34" charset="0"/>
              <a:buChar char="•"/>
            </a:pPr>
            <a:r>
              <a:rPr lang="en-US" sz="1400" dirty="0"/>
              <a:t>Which one sparks your curiosity?</a:t>
            </a:r>
          </a:p>
          <a:p>
            <a:pPr marL="291616" indent="-291616">
              <a:buFont typeface="Arial" panose="020B0604020202020204" pitchFamily="34" charset="0"/>
              <a:buChar char="•"/>
            </a:pPr>
            <a:r>
              <a:rPr lang="en-US" sz="1400" dirty="0"/>
              <a:t>Which one do you want to investigate this year?</a:t>
            </a:r>
          </a:p>
          <a:p>
            <a:r>
              <a:rPr lang="en-US" sz="1400" dirty="0"/>
              <a:t> </a:t>
            </a:r>
          </a:p>
          <a:p>
            <a:r>
              <a:rPr lang="en-US" sz="1400" dirty="0"/>
              <a:t>Have teachers write their choice on the appropriate colored notecard and leave it as their ticket-out-the-door.  Assign them a number as they walk out of the door for the next session.  This number will be used to assign rooms.</a:t>
            </a:r>
          </a:p>
          <a:p>
            <a:endParaRPr lang="en-US" dirty="0"/>
          </a:p>
        </p:txBody>
      </p:sp>
      <p:sp>
        <p:nvSpPr>
          <p:cNvPr id="4" name="Slide Number Placeholder 3"/>
          <p:cNvSpPr>
            <a:spLocks noGrp="1"/>
          </p:cNvSpPr>
          <p:nvPr>
            <p:ph type="sldNum" sz="quarter" idx="10"/>
          </p:nvPr>
        </p:nvSpPr>
        <p:spPr/>
        <p:txBody>
          <a:bodyPr/>
          <a:lstStyle/>
          <a:p>
            <a:fld id="{15C723D3-41D2-40A9-A133-C5352965F31C}" type="slidenum">
              <a:rPr lang="en-US" smtClean="0"/>
              <a:t>12</a:t>
            </a:fld>
            <a:endParaRPr lang="en-US"/>
          </a:p>
        </p:txBody>
      </p:sp>
    </p:spTree>
    <p:extLst>
      <p:ext uri="{BB962C8B-B14F-4D97-AF65-F5344CB8AC3E}">
        <p14:creationId xmlns:p14="http://schemas.microsoft.com/office/powerpoint/2010/main" val="6356249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C723D3-41D2-40A9-A133-C5352965F31C}" type="slidenum">
              <a:rPr lang="en-US" smtClean="0"/>
              <a:t>13</a:t>
            </a:fld>
            <a:endParaRPr lang="en-US"/>
          </a:p>
        </p:txBody>
      </p:sp>
    </p:spTree>
    <p:extLst>
      <p:ext uri="{BB962C8B-B14F-4D97-AF65-F5344CB8AC3E}">
        <p14:creationId xmlns:p14="http://schemas.microsoft.com/office/powerpoint/2010/main" val="14138054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sz="1400" dirty="0"/>
              <a:t>Slide 10: Reflection on the Morning (5 min)</a:t>
            </a:r>
          </a:p>
          <a:p>
            <a:r>
              <a:rPr lang="en-US" sz="1400" dirty="0"/>
              <a:t> </a:t>
            </a:r>
          </a:p>
          <a:p>
            <a:pPr marL="291616" indent="-291616">
              <a:buFont typeface="Arial" panose="020B0604020202020204" pitchFamily="34" charset="0"/>
              <a:buChar char="•"/>
            </a:pPr>
            <a:r>
              <a:rPr lang="en-US" sz="1400" dirty="0"/>
              <a:t>PTT to reflect on the morning (could use memorable moments sheet) (1-2 min)</a:t>
            </a:r>
          </a:p>
          <a:p>
            <a:r>
              <a:rPr lang="en-US" sz="1400" dirty="0"/>
              <a:t> </a:t>
            </a:r>
          </a:p>
          <a:p>
            <a:pPr marL="291616" indent="-291616">
              <a:buFont typeface="Arial" panose="020B0604020202020204" pitchFamily="34" charset="0"/>
              <a:buChar char="•"/>
            </a:pPr>
            <a:r>
              <a:rPr lang="en-US" sz="1400" dirty="0"/>
              <a:t>Partner Talk sharing one take-away from the morning (2-4 min)</a:t>
            </a:r>
          </a:p>
          <a:p>
            <a:endParaRPr lang="en-US" sz="1400" dirty="0"/>
          </a:p>
        </p:txBody>
      </p:sp>
      <p:sp>
        <p:nvSpPr>
          <p:cNvPr id="4" name="Slide Number Placeholder 3"/>
          <p:cNvSpPr>
            <a:spLocks noGrp="1"/>
          </p:cNvSpPr>
          <p:nvPr>
            <p:ph type="sldNum" sz="quarter" idx="10"/>
          </p:nvPr>
        </p:nvSpPr>
        <p:spPr/>
        <p:txBody>
          <a:bodyPr/>
          <a:lstStyle/>
          <a:p>
            <a:fld id="{15C723D3-41D2-40A9-A133-C5352965F31C}" type="slidenum">
              <a:rPr lang="en-US" smtClean="0"/>
              <a:t>14</a:t>
            </a:fld>
            <a:endParaRPr lang="en-US"/>
          </a:p>
        </p:txBody>
      </p:sp>
    </p:spTree>
    <p:extLst>
      <p:ext uri="{BB962C8B-B14F-4D97-AF65-F5344CB8AC3E}">
        <p14:creationId xmlns:p14="http://schemas.microsoft.com/office/powerpoint/2010/main" val="27274496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C723D3-41D2-40A9-A133-C5352965F31C}" type="slidenum">
              <a:rPr lang="en-US" smtClean="0"/>
              <a:t>15</a:t>
            </a:fld>
            <a:endParaRPr lang="en-US"/>
          </a:p>
        </p:txBody>
      </p:sp>
    </p:spTree>
    <p:extLst>
      <p:ext uri="{BB962C8B-B14F-4D97-AF65-F5344CB8AC3E}">
        <p14:creationId xmlns:p14="http://schemas.microsoft.com/office/powerpoint/2010/main" val="7091782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sz="1400" dirty="0"/>
              <a:t>Slide 11: Next Steps (5 min)</a:t>
            </a:r>
          </a:p>
          <a:p>
            <a:r>
              <a:rPr lang="en-US" sz="1400" b="1" dirty="0"/>
              <a:t> </a:t>
            </a:r>
            <a:endParaRPr lang="en-US" sz="1400" dirty="0"/>
          </a:p>
          <a:p>
            <a:r>
              <a:rPr lang="en-US" sz="1400" dirty="0"/>
              <a:t>Briefly describe the next steps to the learning.  Both the questions will help address our main essential questions.  They will decide which question that they want to choose as a focus for their learning this year.  There will be interest groups during the year and sessions in district PL.</a:t>
            </a:r>
          </a:p>
          <a:p>
            <a:r>
              <a:rPr lang="en-US" sz="1400" dirty="0"/>
              <a:t> </a:t>
            </a:r>
          </a:p>
          <a:p>
            <a:pPr marL="291616" indent="-291616">
              <a:buFont typeface="Arial" panose="020B0604020202020204" pitchFamily="34" charset="0"/>
              <a:buChar char="•"/>
            </a:pPr>
            <a:r>
              <a:rPr lang="en-US" sz="1400" dirty="0"/>
              <a:t>PTT to think about the 2 questions.</a:t>
            </a:r>
          </a:p>
          <a:p>
            <a:pPr marL="291616" indent="-291616">
              <a:buFont typeface="Arial" panose="020B0604020202020204" pitchFamily="34" charset="0"/>
              <a:buChar char="•"/>
            </a:pPr>
            <a:r>
              <a:rPr lang="en-US" sz="1400" dirty="0"/>
              <a:t>Which one sparks your curiosity?</a:t>
            </a:r>
          </a:p>
          <a:p>
            <a:pPr marL="291616" indent="-291616">
              <a:buFont typeface="Arial" panose="020B0604020202020204" pitchFamily="34" charset="0"/>
              <a:buChar char="•"/>
            </a:pPr>
            <a:r>
              <a:rPr lang="en-US" sz="1400" dirty="0"/>
              <a:t>Which one do you want to investigate this year?</a:t>
            </a:r>
          </a:p>
          <a:p>
            <a:r>
              <a:rPr lang="en-US" sz="1400" dirty="0"/>
              <a:t> </a:t>
            </a:r>
          </a:p>
          <a:p>
            <a:r>
              <a:rPr lang="en-US" sz="1400" dirty="0"/>
              <a:t>Have teachers write their choice on the appropriate colored notecard and leave it as their ticket-out-the-door.  Assign them a number as they walk out of the door for the next session.  This number will be used to assign rooms.</a:t>
            </a:r>
          </a:p>
          <a:p>
            <a:endParaRPr lang="en-US" dirty="0"/>
          </a:p>
        </p:txBody>
      </p:sp>
      <p:sp>
        <p:nvSpPr>
          <p:cNvPr id="4" name="Slide Number Placeholder 3"/>
          <p:cNvSpPr>
            <a:spLocks noGrp="1"/>
          </p:cNvSpPr>
          <p:nvPr>
            <p:ph type="sldNum" sz="quarter" idx="10"/>
          </p:nvPr>
        </p:nvSpPr>
        <p:spPr/>
        <p:txBody>
          <a:bodyPr/>
          <a:lstStyle/>
          <a:p>
            <a:fld id="{15C723D3-41D2-40A9-A133-C5352965F31C}" type="slidenum">
              <a:rPr lang="en-US" smtClean="0"/>
              <a:t>16</a:t>
            </a:fld>
            <a:endParaRPr lang="en-US"/>
          </a:p>
        </p:txBody>
      </p:sp>
    </p:spTree>
    <p:extLst>
      <p:ext uri="{BB962C8B-B14F-4D97-AF65-F5344CB8AC3E}">
        <p14:creationId xmlns:p14="http://schemas.microsoft.com/office/powerpoint/2010/main" val="6356249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C723D3-41D2-40A9-A133-C5352965F31C}" type="slidenum">
              <a:rPr lang="en-US" smtClean="0"/>
              <a:t>17</a:t>
            </a:fld>
            <a:endParaRPr lang="en-US"/>
          </a:p>
        </p:txBody>
      </p:sp>
    </p:spTree>
    <p:extLst>
      <p:ext uri="{BB962C8B-B14F-4D97-AF65-F5344CB8AC3E}">
        <p14:creationId xmlns:p14="http://schemas.microsoft.com/office/powerpoint/2010/main" val="3484770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sz="1400" dirty="0"/>
              <a:t>Slide 11: Next Steps (5 min)</a:t>
            </a:r>
          </a:p>
          <a:p>
            <a:r>
              <a:rPr lang="en-US" sz="1400" b="1" dirty="0"/>
              <a:t> </a:t>
            </a:r>
            <a:endParaRPr lang="en-US" sz="1400" dirty="0"/>
          </a:p>
          <a:p>
            <a:r>
              <a:rPr lang="en-US" sz="1400" dirty="0"/>
              <a:t>Briefly describe the next steps to the learning.  Both the questions will help address our main essential questions.  They will decide which question that they want to choose as a focus for their learning this year.  There will be interest groups during the year and sessions in district PL.</a:t>
            </a:r>
          </a:p>
          <a:p>
            <a:r>
              <a:rPr lang="en-US" sz="1400" dirty="0"/>
              <a:t> </a:t>
            </a:r>
          </a:p>
          <a:p>
            <a:pPr marL="291616" indent="-291616">
              <a:buFont typeface="Arial" panose="020B0604020202020204" pitchFamily="34" charset="0"/>
              <a:buChar char="•"/>
            </a:pPr>
            <a:r>
              <a:rPr lang="en-US" sz="1400" dirty="0"/>
              <a:t>PTT to think about the 2 questions.</a:t>
            </a:r>
          </a:p>
          <a:p>
            <a:pPr marL="291616" indent="-291616">
              <a:buFont typeface="Arial" panose="020B0604020202020204" pitchFamily="34" charset="0"/>
              <a:buChar char="•"/>
            </a:pPr>
            <a:r>
              <a:rPr lang="en-US" sz="1400" dirty="0"/>
              <a:t>Which one sparks your curiosity?</a:t>
            </a:r>
          </a:p>
          <a:p>
            <a:pPr marL="291616" indent="-291616">
              <a:buFont typeface="Arial" panose="020B0604020202020204" pitchFamily="34" charset="0"/>
              <a:buChar char="•"/>
            </a:pPr>
            <a:r>
              <a:rPr lang="en-US" sz="1400" dirty="0"/>
              <a:t>Which one do you want to investigate this year?</a:t>
            </a:r>
          </a:p>
          <a:p>
            <a:r>
              <a:rPr lang="en-US" sz="1400" dirty="0"/>
              <a:t> </a:t>
            </a:r>
          </a:p>
          <a:p>
            <a:r>
              <a:rPr lang="en-US" sz="1400" dirty="0"/>
              <a:t>Have teachers write their choice on the appropriate colored notecard and leave it as their ticket-out-the-door.  Assign them a number as they walk out of the door for the next session.  This number will be used to assign rooms.</a:t>
            </a:r>
          </a:p>
          <a:p>
            <a:endParaRPr lang="en-US" dirty="0"/>
          </a:p>
        </p:txBody>
      </p:sp>
      <p:sp>
        <p:nvSpPr>
          <p:cNvPr id="4" name="Slide Number Placeholder 3"/>
          <p:cNvSpPr>
            <a:spLocks noGrp="1"/>
          </p:cNvSpPr>
          <p:nvPr>
            <p:ph type="sldNum" sz="quarter" idx="10"/>
          </p:nvPr>
        </p:nvSpPr>
        <p:spPr/>
        <p:txBody>
          <a:bodyPr/>
          <a:lstStyle/>
          <a:p>
            <a:fld id="{15C723D3-41D2-40A9-A133-C5352965F31C}" type="slidenum">
              <a:rPr lang="en-US" smtClean="0"/>
              <a:t>18</a:t>
            </a:fld>
            <a:endParaRPr lang="en-US"/>
          </a:p>
        </p:txBody>
      </p:sp>
    </p:spTree>
    <p:extLst>
      <p:ext uri="{BB962C8B-B14F-4D97-AF65-F5344CB8AC3E}">
        <p14:creationId xmlns:p14="http://schemas.microsoft.com/office/powerpoint/2010/main" val="6356249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sz="1400" dirty="0"/>
              <a:t>Slide 11: Next Steps (5 min)</a:t>
            </a:r>
          </a:p>
          <a:p>
            <a:r>
              <a:rPr lang="en-US" sz="1400" b="1" dirty="0"/>
              <a:t> </a:t>
            </a:r>
            <a:endParaRPr lang="en-US" sz="1400" dirty="0"/>
          </a:p>
          <a:p>
            <a:r>
              <a:rPr lang="en-US" sz="1400" dirty="0"/>
              <a:t>Briefly describe the next steps to the learning.  Both the questions will help address our main essential questions.  They will decide which question that they want to choose as a focus for their learning this year.  There will be interest groups during the year and sessions in district PL.</a:t>
            </a:r>
          </a:p>
          <a:p>
            <a:r>
              <a:rPr lang="en-US" sz="1400" dirty="0"/>
              <a:t> </a:t>
            </a:r>
          </a:p>
          <a:p>
            <a:pPr marL="291616" indent="-291616">
              <a:buFont typeface="Arial" panose="020B0604020202020204" pitchFamily="34" charset="0"/>
              <a:buChar char="•"/>
            </a:pPr>
            <a:r>
              <a:rPr lang="en-US" sz="1400" dirty="0"/>
              <a:t>PTT to think about the 2 questions.</a:t>
            </a:r>
          </a:p>
          <a:p>
            <a:pPr marL="291616" indent="-291616">
              <a:buFont typeface="Arial" panose="020B0604020202020204" pitchFamily="34" charset="0"/>
              <a:buChar char="•"/>
            </a:pPr>
            <a:r>
              <a:rPr lang="en-US" sz="1400" dirty="0"/>
              <a:t>Which one sparks your curiosity?</a:t>
            </a:r>
          </a:p>
          <a:p>
            <a:pPr marL="291616" indent="-291616">
              <a:buFont typeface="Arial" panose="020B0604020202020204" pitchFamily="34" charset="0"/>
              <a:buChar char="•"/>
            </a:pPr>
            <a:r>
              <a:rPr lang="en-US" sz="1400" dirty="0"/>
              <a:t>Which one do you want to investigate this year?</a:t>
            </a:r>
          </a:p>
          <a:p>
            <a:r>
              <a:rPr lang="en-US" sz="1400" dirty="0"/>
              <a:t> </a:t>
            </a:r>
          </a:p>
          <a:p>
            <a:r>
              <a:rPr lang="en-US" sz="1400" dirty="0"/>
              <a:t>Have teachers write their choice on the appropriate colored notecard and leave it as their ticket-out-the-door.  Assign them a number as they walk out of the door for the next session.  This number will be used to assign rooms.</a:t>
            </a:r>
          </a:p>
          <a:p>
            <a:endParaRPr lang="en-US" dirty="0"/>
          </a:p>
        </p:txBody>
      </p:sp>
      <p:sp>
        <p:nvSpPr>
          <p:cNvPr id="4" name="Slide Number Placeholder 3"/>
          <p:cNvSpPr>
            <a:spLocks noGrp="1"/>
          </p:cNvSpPr>
          <p:nvPr>
            <p:ph type="sldNum" sz="quarter" idx="10"/>
          </p:nvPr>
        </p:nvSpPr>
        <p:spPr/>
        <p:txBody>
          <a:bodyPr/>
          <a:lstStyle/>
          <a:p>
            <a:fld id="{15C723D3-41D2-40A9-A133-C5352965F31C}" type="slidenum">
              <a:rPr lang="en-US" smtClean="0"/>
              <a:t>19</a:t>
            </a:fld>
            <a:endParaRPr lang="en-US"/>
          </a:p>
        </p:txBody>
      </p:sp>
    </p:spTree>
    <p:extLst>
      <p:ext uri="{BB962C8B-B14F-4D97-AF65-F5344CB8AC3E}">
        <p14:creationId xmlns:p14="http://schemas.microsoft.com/office/powerpoint/2010/main" val="635624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sz="1400" dirty="0"/>
              <a:t>Slide 2:   Get-to-Know-You Activity</a:t>
            </a:r>
          </a:p>
          <a:p>
            <a:endParaRPr lang="en-US" sz="1400" dirty="0"/>
          </a:p>
          <a:p>
            <a:pPr marL="174970" indent="-174970">
              <a:buFont typeface="Arial" panose="020B0604020202020204" pitchFamily="34" charset="0"/>
              <a:buChar char="•"/>
            </a:pPr>
            <a:r>
              <a:rPr lang="en-US" sz="1400" dirty="0"/>
              <a:t>Provide PTT to Read the Funny Student Responses Handout (1-2 min)</a:t>
            </a:r>
          </a:p>
          <a:p>
            <a:pPr marL="174970" indent="-174970">
              <a:buFont typeface="Arial" panose="020B0604020202020204" pitchFamily="34" charset="0"/>
              <a:buChar char="•"/>
            </a:pPr>
            <a:r>
              <a:rPr lang="en-US" sz="1400" dirty="0"/>
              <a:t>Small Group Discussion to Share:</a:t>
            </a:r>
          </a:p>
          <a:p>
            <a:r>
              <a:rPr lang="en-US" sz="1400" dirty="0"/>
              <a:t>      -  Your Name</a:t>
            </a:r>
          </a:p>
          <a:p>
            <a:r>
              <a:rPr lang="en-US" sz="1400" dirty="0"/>
              <a:t>      -  Your School</a:t>
            </a:r>
          </a:p>
          <a:p>
            <a:r>
              <a:rPr lang="en-US" sz="1400" dirty="0"/>
              <a:t>      -  What You Teach or Your Role</a:t>
            </a:r>
          </a:p>
          <a:p>
            <a:r>
              <a:rPr lang="en-US" sz="1400" dirty="0"/>
              <a:t>      -  Share the Student Response that Made You Laugh Out Loud</a:t>
            </a:r>
          </a:p>
        </p:txBody>
      </p:sp>
      <p:sp>
        <p:nvSpPr>
          <p:cNvPr id="4" name="Slide Number Placeholder 3"/>
          <p:cNvSpPr>
            <a:spLocks noGrp="1"/>
          </p:cNvSpPr>
          <p:nvPr>
            <p:ph type="sldNum" sz="quarter" idx="10"/>
          </p:nvPr>
        </p:nvSpPr>
        <p:spPr/>
        <p:txBody>
          <a:bodyPr/>
          <a:lstStyle/>
          <a:p>
            <a:fld id="{15C723D3-41D2-40A9-A133-C5352965F31C}" type="slidenum">
              <a:rPr lang="en-US" smtClean="0"/>
              <a:t>2</a:t>
            </a:fld>
            <a:endParaRPr lang="en-US"/>
          </a:p>
        </p:txBody>
      </p:sp>
    </p:spTree>
    <p:extLst>
      <p:ext uri="{BB962C8B-B14F-4D97-AF65-F5344CB8AC3E}">
        <p14:creationId xmlns:p14="http://schemas.microsoft.com/office/powerpoint/2010/main" val="40537786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sz="1400" dirty="0"/>
              <a:t>Slide 11: Next Steps (5 min)</a:t>
            </a:r>
          </a:p>
          <a:p>
            <a:r>
              <a:rPr lang="en-US" sz="1400" b="1" dirty="0"/>
              <a:t> </a:t>
            </a:r>
            <a:endParaRPr lang="en-US" sz="1400" dirty="0"/>
          </a:p>
          <a:p>
            <a:r>
              <a:rPr lang="en-US" sz="1400" dirty="0"/>
              <a:t>Briefly describe the next steps to the learning.  Both the questions will help address our main essential questions.  They will decide which question that they want to choose as a focus for their learning this year.  There will be interest groups during the year and sessions in district PL.</a:t>
            </a:r>
          </a:p>
          <a:p>
            <a:r>
              <a:rPr lang="en-US" sz="1400" dirty="0"/>
              <a:t> </a:t>
            </a:r>
          </a:p>
          <a:p>
            <a:pPr marL="291616" indent="-291616">
              <a:buFont typeface="Arial" panose="020B0604020202020204" pitchFamily="34" charset="0"/>
              <a:buChar char="•"/>
            </a:pPr>
            <a:r>
              <a:rPr lang="en-US" sz="1400" dirty="0"/>
              <a:t>PTT to think about the 2 questions.</a:t>
            </a:r>
          </a:p>
          <a:p>
            <a:pPr marL="291616" indent="-291616">
              <a:buFont typeface="Arial" panose="020B0604020202020204" pitchFamily="34" charset="0"/>
              <a:buChar char="•"/>
            </a:pPr>
            <a:r>
              <a:rPr lang="en-US" sz="1400" dirty="0"/>
              <a:t>Which one sparks your curiosity?</a:t>
            </a:r>
          </a:p>
          <a:p>
            <a:pPr marL="291616" indent="-291616">
              <a:buFont typeface="Arial" panose="020B0604020202020204" pitchFamily="34" charset="0"/>
              <a:buChar char="•"/>
            </a:pPr>
            <a:r>
              <a:rPr lang="en-US" sz="1400" dirty="0"/>
              <a:t>Which one do you want to investigate this year?</a:t>
            </a:r>
          </a:p>
          <a:p>
            <a:r>
              <a:rPr lang="en-US" sz="1400" dirty="0"/>
              <a:t> </a:t>
            </a:r>
          </a:p>
          <a:p>
            <a:r>
              <a:rPr lang="en-US" sz="1400" dirty="0"/>
              <a:t>Have teachers write their choice on the appropriate colored notecard and leave it as their ticket-out-the-door.  Assign them a number as they walk out of the door for the next session.  This number will be used to assign rooms.</a:t>
            </a:r>
          </a:p>
          <a:p>
            <a:endParaRPr lang="en-US" dirty="0"/>
          </a:p>
        </p:txBody>
      </p:sp>
      <p:sp>
        <p:nvSpPr>
          <p:cNvPr id="4" name="Slide Number Placeholder 3"/>
          <p:cNvSpPr>
            <a:spLocks noGrp="1"/>
          </p:cNvSpPr>
          <p:nvPr>
            <p:ph type="sldNum" sz="quarter" idx="10"/>
          </p:nvPr>
        </p:nvSpPr>
        <p:spPr/>
        <p:txBody>
          <a:bodyPr/>
          <a:lstStyle/>
          <a:p>
            <a:fld id="{15C723D3-41D2-40A9-A133-C5352965F31C}" type="slidenum">
              <a:rPr lang="en-US" smtClean="0"/>
              <a:t>20</a:t>
            </a:fld>
            <a:endParaRPr lang="en-US"/>
          </a:p>
        </p:txBody>
      </p:sp>
    </p:spTree>
    <p:extLst>
      <p:ext uri="{BB962C8B-B14F-4D97-AF65-F5344CB8AC3E}">
        <p14:creationId xmlns:p14="http://schemas.microsoft.com/office/powerpoint/2010/main" val="6356249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sz="1400" dirty="0"/>
              <a:t>Slide 11: Next Steps (5 min)</a:t>
            </a:r>
          </a:p>
          <a:p>
            <a:r>
              <a:rPr lang="en-US" sz="1400" b="1" dirty="0"/>
              <a:t> </a:t>
            </a:r>
            <a:endParaRPr lang="en-US" sz="1400" dirty="0"/>
          </a:p>
          <a:p>
            <a:r>
              <a:rPr lang="en-US" sz="1400" dirty="0"/>
              <a:t>Briefly describe the next steps to the learning.  Both the questions will help address our main essential questions.  They will decide which question that they want to choose as a focus for their learning this year.  There will be interest groups during the year and sessions in district PL.</a:t>
            </a:r>
          </a:p>
          <a:p>
            <a:r>
              <a:rPr lang="en-US" sz="1400" dirty="0"/>
              <a:t> </a:t>
            </a:r>
          </a:p>
          <a:p>
            <a:pPr marL="291616" indent="-291616">
              <a:buFont typeface="Arial" panose="020B0604020202020204" pitchFamily="34" charset="0"/>
              <a:buChar char="•"/>
            </a:pPr>
            <a:r>
              <a:rPr lang="en-US" sz="1400" dirty="0"/>
              <a:t>PTT to think about the 2 questions.</a:t>
            </a:r>
          </a:p>
          <a:p>
            <a:pPr marL="291616" indent="-291616">
              <a:buFont typeface="Arial" panose="020B0604020202020204" pitchFamily="34" charset="0"/>
              <a:buChar char="•"/>
            </a:pPr>
            <a:r>
              <a:rPr lang="en-US" sz="1400" dirty="0"/>
              <a:t>Which one sparks your curiosity?</a:t>
            </a:r>
          </a:p>
          <a:p>
            <a:pPr marL="291616" indent="-291616">
              <a:buFont typeface="Arial" panose="020B0604020202020204" pitchFamily="34" charset="0"/>
              <a:buChar char="•"/>
            </a:pPr>
            <a:r>
              <a:rPr lang="en-US" sz="1400" dirty="0"/>
              <a:t>Which one do you want to investigate this year?</a:t>
            </a:r>
          </a:p>
          <a:p>
            <a:r>
              <a:rPr lang="en-US" sz="1400" dirty="0"/>
              <a:t> </a:t>
            </a:r>
          </a:p>
          <a:p>
            <a:r>
              <a:rPr lang="en-US" sz="1400" dirty="0"/>
              <a:t>Have teachers write their choice on the appropriate colored notecard and leave it as their ticket-out-the-door.  Assign them a number as they walk out of the door for the next session.  This number will be used to assign rooms.</a:t>
            </a:r>
          </a:p>
          <a:p>
            <a:endParaRPr lang="en-US" dirty="0"/>
          </a:p>
        </p:txBody>
      </p:sp>
      <p:sp>
        <p:nvSpPr>
          <p:cNvPr id="4" name="Slide Number Placeholder 3"/>
          <p:cNvSpPr>
            <a:spLocks noGrp="1"/>
          </p:cNvSpPr>
          <p:nvPr>
            <p:ph type="sldNum" sz="quarter" idx="10"/>
          </p:nvPr>
        </p:nvSpPr>
        <p:spPr/>
        <p:txBody>
          <a:bodyPr/>
          <a:lstStyle/>
          <a:p>
            <a:fld id="{15C723D3-41D2-40A9-A133-C5352965F31C}" type="slidenum">
              <a:rPr lang="en-US" smtClean="0"/>
              <a:t>21</a:t>
            </a:fld>
            <a:endParaRPr lang="en-US"/>
          </a:p>
        </p:txBody>
      </p:sp>
    </p:spTree>
    <p:extLst>
      <p:ext uri="{BB962C8B-B14F-4D97-AF65-F5344CB8AC3E}">
        <p14:creationId xmlns:p14="http://schemas.microsoft.com/office/powerpoint/2010/main" val="6356249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1C4BCB7D-BF4E-1446-AA25-7CBBEE977063}" type="slidenum">
              <a:rPr lang="en-US" smtClean="0"/>
              <a:t>22</a:t>
            </a:fld>
            <a:endParaRPr lang="en-US" dirty="0"/>
          </a:p>
        </p:txBody>
      </p:sp>
    </p:spTree>
    <p:extLst>
      <p:ext uri="{BB962C8B-B14F-4D97-AF65-F5344CB8AC3E}">
        <p14:creationId xmlns:p14="http://schemas.microsoft.com/office/powerpoint/2010/main" val="1556872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sz="1400" dirty="0" smtClean="0"/>
              <a:t>Slide</a:t>
            </a:r>
            <a:endParaRPr lang="en-US" sz="1400" dirty="0"/>
          </a:p>
          <a:p>
            <a:pPr marL="174970" indent="-174970">
              <a:buFont typeface="Arial" panose="020B0604020202020204" pitchFamily="34" charset="0"/>
              <a:buChar char="•"/>
            </a:pPr>
            <a:r>
              <a:rPr lang="en-US" sz="1400" dirty="0"/>
              <a:t>Briefly go over the structure of the day (schedule).  </a:t>
            </a:r>
          </a:p>
          <a:p>
            <a:endParaRPr lang="en-US" dirty="0"/>
          </a:p>
        </p:txBody>
      </p:sp>
      <p:sp>
        <p:nvSpPr>
          <p:cNvPr id="4" name="Slide Number Placeholder 3"/>
          <p:cNvSpPr>
            <a:spLocks noGrp="1"/>
          </p:cNvSpPr>
          <p:nvPr>
            <p:ph type="sldNum" sz="quarter" idx="10"/>
          </p:nvPr>
        </p:nvSpPr>
        <p:spPr/>
        <p:txBody>
          <a:bodyPr/>
          <a:lstStyle/>
          <a:p>
            <a:fld id="{15C723D3-41D2-40A9-A133-C5352965F31C}" type="slidenum">
              <a:rPr lang="en-US" smtClean="0"/>
              <a:t>3</a:t>
            </a:fld>
            <a:endParaRPr lang="en-US"/>
          </a:p>
        </p:txBody>
      </p:sp>
    </p:spTree>
    <p:extLst>
      <p:ext uri="{BB962C8B-B14F-4D97-AF65-F5344CB8AC3E}">
        <p14:creationId xmlns:p14="http://schemas.microsoft.com/office/powerpoint/2010/main" val="520762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sz="1400" dirty="0"/>
              <a:t>Slide 2: Get-To-Know-You Activity (5-8 min)</a:t>
            </a:r>
          </a:p>
          <a:p>
            <a:pPr lvl="0"/>
            <a:endParaRPr lang="en-US" sz="1400" dirty="0"/>
          </a:p>
          <a:p>
            <a:pPr marL="174970" indent="-174970">
              <a:buFont typeface="Arial" panose="020B0604020202020204" pitchFamily="34" charset="0"/>
              <a:buChar char="•"/>
            </a:pPr>
            <a:r>
              <a:rPr lang="en-US" sz="1400" dirty="0"/>
              <a:t>Briefly Share (1-2 min)</a:t>
            </a:r>
          </a:p>
          <a:p>
            <a:pPr marL="174970" indent="-174970">
              <a:buFont typeface="Arial" panose="020B0604020202020204" pitchFamily="34" charset="0"/>
              <a:buChar char="•"/>
            </a:pPr>
            <a:r>
              <a:rPr lang="en-US" sz="1400" dirty="0"/>
              <a:t>Talk with a partner about which one resonates with you the most (2 min)</a:t>
            </a:r>
          </a:p>
          <a:p>
            <a:endParaRPr lang="en-US" dirty="0"/>
          </a:p>
        </p:txBody>
      </p:sp>
      <p:sp>
        <p:nvSpPr>
          <p:cNvPr id="4" name="Slide Number Placeholder 3"/>
          <p:cNvSpPr>
            <a:spLocks noGrp="1"/>
          </p:cNvSpPr>
          <p:nvPr>
            <p:ph type="sldNum" sz="quarter" idx="10"/>
          </p:nvPr>
        </p:nvSpPr>
        <p:spPr/>
        <p:txBody>
          <a:bodyPr/>
          <a:lstStyle/>
          <a:p>
            <a:fld id="{15C723D3-41D2-40A9-A133-C5352965F31C}" type="slidenum">
              <a:rPr lang="en-US" smtClean="0"/>
              <a:t>4</a:t>
            </a:fld>
            <a:endParaRPr lang="en-US"/>
          </a:p>
        </p:txBody>
      </p:sp>
    </p:spTree>
    <p:extLst>
      <p:ext uri="{BB962C8B-B14F-4D97-AF65-F5344CB8AC3E}">
        <p14:creationId xmlns:p14="http://schemas.microsoft.com/office/powerpoint/2010/main" val="497012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sz="1400" dirty="0"/>
              <a:t>Slide 2: Get-To-Know-You Activity (5-8 min)</a:t>
            </a:r>
          </a:p>
          <a:p>
            <a:pPr lvl="0"/>
            <a:endParaRPr lang="en-US" sz="1400" dirty="0"/>
          </a:p>
          <a:p>
            <a:pPr marL="174970" indent="-174970">
              <a:buFont typeface="Arial" panose="020B0604020202020204" pitchFamily="34" charset="0"/>
              <a:buChar char="•"/>
            </a:pPr>
            <a:r>
              <a:rPr lang="en-US" sz="1400" dirty="0"/>
              <a:t>Briefly Share (1-2 min)</a:t>
            </a:r>
          </a:p>
          <a:p>
            <a:pPr marL="174970" indent="-174970">
              <a:buFont typeface="Arial" panose="020B0604020202020204" pitchFamily="34" charset="0"/>
              <a:buChar char="•"/>
            </a:pPr>
            <a:r>
              <a:rPr lang="en-US" sz="1400" dirty="0"/>
              <a:t>Talk with a partner about which one resonates with you the most (2 min)</a:t>
            </a:r>
          </a:p>
          <a:p>
            <a:endParaRPr lang="en-US" dirty="0"/>
          </a:p>
        </p:txBody>
      </p:sp>
      <p:sp>
        <p:nvSpPr>
          <p:cNvPr id="4" name="Slide Number Placeholder 3"/>
          <p:cNvSpPr>
            <a:spLocks noGrp="1"/>
          </p:cNvSpPr>
          <p:nvPr>
            <p:ph type="sldNum" sz="quarter" idx="10"/>
          </p:nvPr>
        </p:nvSpPr>
        <p:spPr/>
        <p:txBody>
          <a:bodyPr/>
          <a:lstStyle/>
          <a:p>
            <a:fld id="{15C723D3-41D2-40A9-A133-C5352965F31C}" type="slidenum">
              <a:rPr lang="en-US" smtClean="0"/>
              <a:t>5</a:t>
            </a:fld>
            <a:endParaRPr lang="en-US"/>
          </a:p>
        </p:txBody>
      </p:sp>
    </p:spTree>
    <p:extLst>
      <p:ext uri="{BB962C8B-B14F-4D97-AF65-F5344CB8AC3E}">
        <p14:creationId xmlns:p14="http://schemas.microsoft.com/office/powerpoint/2010/main" val="1475942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sz="1400" dirty="0"/>
              <a:t>Slide 5: Reminders (2-4 min)</a:t>
            </a:r>
          </a:p>
          <a:p>
            <a:endParaRPr lang="en-US" sz="1400" dirty="0"/>
          </a:p>
          <a:p>
            <a:pPr marL="174970" indent="-174970">
              <a:buFont typeface="Arial" panose="020B0604020202020204" pitchFamily="34" charset="0"/>
              <a:buChar char="•"/>
            </a:pPr>
            <a:r>
              <a:rPr lang="en-US" sz="1400" dirty="0"/>
              <a:t>Shared Norms (posted) - Be sure that the District Norms Poster is in a prominent place. Be sure that the District Norms poster is visible in the room.  These were developed by the science teachers in district-wide PD last year. They will be our common norms at all district meetings and professional development. Encourage them to use them in their department and school meetings.  </a:t>
            </a:r>
          </a:p>
          <a:p>
            <a:pPr marL="174970" indent="-174970">
              <a:buFont typeface="Arial" panose="020B0604020202020204" pitchFamily="34" charset="0"/>
              <a:buChar char="•"/>
            </a:pPr>
            <a:r>
              <a:rPr lang="en-US" sz="1400" dirty="0"/>
              <a:t>Memorable Moments Sheet - Briefly draw attention to the Reflections and Important Moments Sheet (Yellow Cardstock).  This is to be used throughout the day for their notes/reflection.  Although there will be a few set times to utilize this tool, encourage everyone to jot down things in the moment instead of just waiting for those times. Don’t forget to think about key times that you want them to use this document to reflect during your session.</a:t>
            </a:r>
          </a:p>
          <a:p>
            <a:pPr marL="174970" indent="-174970">
              <a:buFont typeface="Arial" panose="020B0604020202020204" pitchFamily="34" charset="0"/>
              <a:buChar char="•"/>
            </a:pPr>
            <a:r>
              <a:rPr lang="en-US" sz="1400" dirty="0"/>
              <a:t>New Standards Time Line – Emphasize new standards and assessments do not begin until 2018-2019.  Current assessments will look like prior years.  HS EOCs will still be timed 65 questions in 75 minutes.</a:t>
            </a:r>
          </a:p>
          <a:p>
            <a:endParaRPr lang="en-US" dirty="0"/>
          </a:p>
        </p:txBody>
      </p:sp>
      <p:sp>
        <p:nvSpPr>
          <p:cNvPr id="4" name="Slide Number Placeholder 3"/>
          <p:cNvSpPr>
            <a:spLocks noGrp="1"/>
          </p:cNvSpPr>
          <p:nvPr>
            <p:ph type="sldNum" sz="quarter" idx="10"/>
          </p:nvPr>
        </p:nvSpPr>
        <p:spPr/>
        <p:txBody>
          <a:bodyPr/>
          <a:lstStyle/>
          <a:p>
            <a:fld id="{15C723D3-41D2-40A9-A133-C5352965F31C}" type="slidenum">
              <a:rPr lang="en-US" smtClean="0"/>
              <a:t>6</a:t>
            </a:fld>
            <a:endParaRPr lang="en-US"/>
          </a:p>
        </p:txBody>
      </p:sp>
    </p:spTree>
    <p:extLst>
      <p:ext uri="{BB962C8B-B14F-4D97-AF65-F5344CB8AC3E}">
        <p14:creationId xmlns:p14="http://schemas.microsoft.com/office/powerpoint/2010/main" val="1520204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a:t>Slide 6: Session Goals (1 minute)</a:t>
            </a:r>
          </a:p>
          <a:p>
            <a:endParaRPr lang="en-US" dirty="0"/>
          </a:p>
          <a:p>
            <a:pPr marL="174970" indent="-174970">
              <a:buFont typeface="Arial" panose="020B0604020202020204" pitchFamily="34" charset="0"/>
              <a:buChar char="•"/>
            </a:pPr>
            <a:r>
              <a:rPr lang="en-US" dirty="0"/>
              <a:t>Briefly go over the goals for this session</a:t>
            </a:r>
          </a:p>
          <a:p>
            <a:endParaRPr lang="en-US" dirty="0"/>
          </a:p>
        </p:txBody>
      </p:sp>
      <p:sp>
        <p:nvSpPr>
          <p:cNvPr id="4" name="Slide Number Placeholder 3"/>
          <p:cNvSpPr>
            <a:spLocks noGrp="1"/>
          </p:cNvSpPr>
          <p:nvPr>
            <p:ph type="sldNum" sz="quarter" idx="10"/>
          </p:nvPr>
        </p:nvSpPr>
        <p:spPr/>
        <p:txBody>
          <a:bodyPr/>
          <a:lstStyle/>
          <a:p>
            <a:fld id="{15C723D3-41D2-40A9-A133-C5352965F31C}" type="slidenum">
              <a:rPr lang="en-US" smtClean="0"/>
              <a:t>7</a:t>
            </a:fld>
            <a:endParaRPr lang="en-US"/>
          </a:p>
        </p:txBody>
      </p:sp>
    </p:spTree>
    <p:extLst>
      <p:ext uri="{BB962C8B-B14F-4D97-AF65-F5344CB8AC3E}">
        <p14:creationId xmlns:p14="http://schemas.microsoft.com/office/powerpoint/2010/main" val="29022932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sz="1400" dirty="0"/>
              <a:t>Slide 7: Essential Questions for our Learning (3-5 min)</a:t>
            </a:r>
          </a:p>
          <a:p>
            <a:endParaRPr lang="en-US" sz="1400" dirty="0"/>
          </a:p>
          <a:p>
            <a:pPr marL="174970" indent="-174970">
              <a:buFont typeface="Arial" panose="020B0604020202020204" pitchFamily="34" charset="0"/>
              <a:buChar char="•"/>
            </a:pPr>
            <a:r>
              <a:rPr lang="en-US" sz="1400" dirty="0"/>
              <a:t>How do I assure that inquiry-based learning experiences will help my students reach specific learning outcomes?</a:t>
            </a:r>
          </a:p>
          <a:p>
            <a:pPr marL="174970" indent="-174970">
              <a:buFont typeface="Arial" panose="020B0604020202020204" pitchFamily="34" charset="0"/>
              <a:buChar char="•"/>
            </a:pPr>
            <a:r>
              <a:rPr lang="en-US" sz="1400" dirty="0"/>
              <a:t>How can I formatively assess my students in ways that provide actionable data?</a:t>
            </a:r>
          </a:p>
          <a:p>
            <a:pPr marL="174970" indent="-174970">
              <a:buFont typeface="Arial" panose="020B0604020202020204" pitchFamily="34" charset="0"/>
              <a:buChar char="•"/>
            </a:pPr>
            <a:r>
              <a:rPr lang="en-US" sz="1400" dirty="0"/>
              <a:t>How can differentiation help me move </a:t>
            </a:r>
            <a:r>
              <a:rPr lang="en-US" sz="1400" u="sng" dirty="0"/>
              <a:t>all</a:t>
            </a:r>
            <a:r>
              <a:rPr lang="en-US" sz="1400" dirty="0"/>
              <a:t> students toward a core science goal?</a:t>
            </a:r>
          </a:p>
          <a:p>
            <a:r>
              <a:rPr lang="en-US" sz="1400" b="1" dirty="0"/>
              <a:t> </a:t>
            </a:r>
            <a:endParaRPr lang="en-US" sz="1400" dirty="0"/>
          </a:p>
          <a:p>
            <a:pPr marL="291616" indent="-291616">
              <a:buFont typeface="Arial" panose="020B0604020202020204" pitchFamily="34" charset="0"/>
              <a:buChar char="•"/>
            </a:pPr>
            <a:r>
              <a:rPr lang="en-US" sz="1400" dirty="0"/>
              <a:t>Briefly describe the structure of our learning for the year.  The first question will be our central question for all learning.  The other two will help us achieve the first one and will be embedded in the general learning.  Teachers will choose which question (2 or 3) that they want to investigate more.  Interest groups will be formed during district in-service and throughout the year based on either formative assessment or differentiation.</a:t>
            </a:r>
          </a:p>
          <a:p>
            <a:endParaRPr lang="en-US" dirty="0"/>
          </a:p>
        </p:txBody>
      </p:sp>
      <p:sp>
        <p:nvSpPr>
          <p:cNvPr id="4" name="Slide Number Placeholder 3"/>
          <p:cNvSpPr>
            <a:spLocks noGrp="1"/>
          </p:cNvSpPr>
          <p:nvPr>
            <p:ph type="sldNum" sz="quarter" idx="10"/>
          </p:nvPr>
        </p:nvSpPr>
        <p:spPr/>
        <p:txBody>
          <a:bodyPr/>
          <a:lstStyle/>
          <a:p>
            <a:fld id="{15C723D3-41D2-40A9-A133-C5352965F31C}" type="slidenum">
              <a:rPr lang="en-US" smtClean="0"/>
              <a:t>8</a:t>
            </a:fld>
            <a:endParaRPr lang="en-US"/>
          </a:p>
        </p:txBody>
      </p:sp>
    </p:spTree>
    <p:extLst>
      <p:ext uri="{BB962C8B-B14F-4D97-AF65-F5344CB8AC3E}">
        <p14:creationId xmlns:p14="http://schemas.microsoft.com/office/powerpoint/2010/main" val="38362310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sz="1600" dirty="0"/>
              <a:t>Slide 8: Engaging in Science as a Learner (60 min)</a:t>
            </a:r>
          </a:p>
          <a:p>
            <a:endParaRPr lang="en-US" sz="1600" dirty="0"/>
          </a:p>
          <a:p>
            <a:pPr marL="174970" indent="-174970">
              <a:buFont typeface="Arial" panose="020B0604020202020204" pitchFamily="34" charset="0"/>
              <a:buChar char="•"/>
            </a:pPr>
            <a:r>
              <a:rPr lang="en-US" sz="1600" dirty="0"/>
              <a:t>Select a Task from ADI that will promote high levels of engagement, inquiry, and curiosity.  Only go through the first 5 stages.  During the task utilize the following instructional practices:</a:t>
            </a:r>
          </a:p>
          <a:p>
            <a:pPr lvl="0"/>
            <a:r>
              <a:rPr lang="en-US" sz="1600" dirty="0"/>
              <a:t>          - Accountable Talk (Structured Science Talk, Go-Around, 5</a:t>
            </a:r>
          </a:p>
          <a:p>
            <a:pPr lvl="0"/>
            <a:r>
              <a:rPr lang="en-US" sz="1600" dirty="0"/>
              <a:t>             Talk Moves)</a:t>
            </a:r>
          </a:p>
          <a:p>
            <a:pPr lvl="0"/>
            <a:r>
              <a:rPr lang="en-US" sz="1600" dirty="0"/>
              <a:t>          - Authentic Note-booking</a:t>
            </a:r>
          </a:p>
          <a:p>
            <a:pPr lvl="0"/>
            <a:r>
              <a:rPr lang="en-US" sz="1600" dirty="0"/>
              <a:t>          - Public Record</a:t>
            </a:r>
          </a:p>
          <a:p>
            <a:pPr lvl="0"/>
            <a:r>
              <a:rPr lang="en-US" sz="1600" dirty="0"/>
              <a:t>          - </a:t>
            </a:r>
            <a:r>
              <a:rPr lang="en-US" sz="1600" u="sng" dirty="0"/>
              <a:t>Selecting, Sequencing and Connecting Ideas</a:t>
            </a:r>
            <a:endParaRPr lang="en-US" sz="1600" dirty="0"/>
          </a:p>
          <a:p>
            <a:endParaRPr lang="en-US" dirty="0"/>
          </a:p>
        </p:txBody>
      </p:sp>
      <p:sp>
        <p:nvSpPr>
          <p:cNvPr id="4" name="Slide Number Placeholder 3"/>
          <p:cNvSpPr>
            <a:spLocks noGrp="1"/>
          </p:cNvSpPr>
          <p:nvPr>
            <p:ph type="sldNum" sz="quarter" idx="10"/>
          </p:nvPr>
        </p:nvSpPr>
        <p:spPr/>
        <p:txBody>
          <a:bodyPr/>
          <a:lstStyle/>
          <a:p>
            <a:fld id="{15C723D3-41D2-40A9-A133-C5352965F31C}" type="slidenum">
              <a:rPr lang="en-US" smtClean="0"/>
              <a:t>9</a:t>
            </a:fld>
            <a:endParaRPr lang="en-US"/>
          </a:p>
        </p:txBody>
      </p:sp>
    </p:spTree>
    <p:extLst>
      <p:ext uri="{BB962C8B-B14F-4D97-AF65-F5344CB8AC3E}">
        <p14:creationId xmlns:p14="http://schemas.microsoft.com/office/powerpoint/2010/main" val="437797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en-US"/>
              <a:t>Click to edit Master title style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DB63E2-2438-4944-818A-FAF37D78CDE5}"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FC854142-7D21-49C0-A608-04C891D3DDF3}" type="slidenum">
              <a:rPr lang="en-US" smtClean="0"/>
              <a:t>‹#›</a:t>
            </a:fld>
            <a:endParaRPr lang="en-US"/>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DB63E2-2438-4944-818A-FAF37D78CDE5}"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54142-7D21-49C0-A608-04C891D3DDF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DB63E2-2438-4944-818A-FAF37D78CDE5}"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54142-7D21-49C0-A608-04C891D3DDF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a:t>Click to edit Master title style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DB63E2-2438-4944-818A-FAF37D78CDE5}" type="datetimeFigureOut">
              <a:rPr lang="en-US" smtClean="0"/>
              <a:t>1/31/2017</a:t>
            </a:fld>
            <a:endParaRPr lang="en-US"/>
          </a:p>
        </p:txBody>
      </p:sp>
      <p:sp>
        <p:nvSpPr>
          <p:cNvPr id="10" name="Slide Number Placeholder 9"/>
          <p:cNvSpPr>
            <a:spLocks noGrp="1"/>
          </p:cNvSpPr>
          <p:nvPr>
            <p:ph type="sldNum" sz="quarter" idx="11"/>
          </p:nvPr>
        </p:nvSpPr>
        <p:spPr/>
        <p:txBody>
          <a:bodyPr/>
          <a:lstStyle/>
          <a:p>
            <a:fld id="{FC854142-7D21-49C0-A608-04C891D3DDF3}" type="slidenum">
              <a:rPr lang="en-US" smtClean="0"/>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a:t>Click to edit Master title style</a:t>
            </a:r>
            <a:endParaRPr lang="en-US" dirty="0"/>
          </a:p>
        </p:txBody>
      </p:sp>
      <p:sp>
        <p:nvSpPr>
          <p:cNvPr id="19" name="Date Placeholder 18"/>
          <p:cNvSpPr>
            <a:spLocks noGrp="1"/>
          </p:cNvSpPr>
          <p:nvPr>
            <p:ph type="dt" sz="half" idx="10"/>
          </p:nvPr>
        </p:nvSpPr>
        <p:spPr/>
        <p:txBody>
          <a:bodyPr/>
          <a:lstStyle/>
          <a:p>
            <a:fld id="{33DB63E2-2438-4944-818A-FAF37D78CDE5}" type="datetimeFigureOut">
              <a:rPr lang="en-US" smtClean="0"/>
              <a:t>1/31/2017</a:t>
            </a:fld>
            <a:endParaRPr lang="en-US"/>
          </a:p>
        </p:txBody>
      </p:sp>
      <p:sp>
        <p:nvSpPr>
          <p:cNvPr id="20" name="Slide Number Placeholder 19"/>
          <p:cNvSpPr>
            <a:spLocks noGrp="1"/>
          </p:cNvSpPr>
          <p:nvPr>
            <p:ph type="sldNum" sz="quarter" idx="11"/>
          </p:nvPr>
        </p:nvSpPr>
        <p:spPr/>
        <p:txBody>
          <a:bodyPr/>
          <a:lstStyle/>
          <a:p>
            <a:fld id="{FC854142-7D21-49C0-A608-04C891D3DDF3}"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33DB63E2-2438-4944-818A-FAF37D78CDE5}" type="datetimeFigureOut">
              <a:rPr lang="en-US" smtClean="0"/>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854142-7D21-49C0-A608-04C891D3DDF3}" type="slidenum">
              <a:rPr lang="en-US" smtClean="0"/>
              <a:t>‹#›</a:t>
            </a:fld>
            <a:endParaRPr lang="en-US"/>
          </a:p>
        </p:txBody>
      </p:sp>
      <p:sp>
        <p:nvSpPr>
          <p:cNvPr id="9" name="Content Placeholder 8"/>
          <p:cNvSpPr>
            <a:spLocks noGrp="1"/>
          </p:cNvSpPr>
          <p:nvPr>
            <p:ph sz="quarter" idx="13"/>
          </p:nvPr>
        </p:nvSpPr>
        <p:spPr>
          <a:xfrm>
            <a:off x="1216152" y="841248"/>
            <a:ext cx="3730752"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5102352" y="841248"/>
            <a:ext cx="3730752"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33DB63E2-2438-4944-818A-FAF37D78CDE5}" type="datetimeFigureOut">
              <a:rPr lang="en-US" smtClean="0"/>
              <a:t>1/31/2017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854142-7D21-49C0-A608-04C891D3DDF3}" type="slidenum">
              <a:rPr lang="en-US" smtClean="0"/>
              <a:t>‹#›</a:t>
            </a:fld>
            <a:endParaRPr lang="en-US"/>
          </a:p>
        </p:txBody>
      </p:sp>
      <p:sp>
        <p:nvSpPr>
          <p:cNvPr id="11" name="Content Placeholder 10"/>
          <p:cNvSpPr>
            <a:spLocks noGrp="1"/>
          </p:cNvSpPr>
          <p:nvPr>
            <p:ph sz="quarter" idx="13"/>
          </p:nvPr>
        </p:nvSpPr>
        <p:spPr>
          <a:xfrm>
            <a:off x="1216152" y="1380744"/>
            <a:ext cx="3730752" cy="38404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14"/>
          </p:nvPr>
        </p:nvSpPr>
        <p:spPr>
          <a:xfrm>
            <a:off x="5102352" y="1380743"/>
            <a:ext cx="3730752" cy="38404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DB63E2-2438-4944-818A-FAF37D78CDE5}" type="datetimeFigureOut">
              <a:rPr lang="en-US" smtClean="0"/>
              <a:t>1/31/2017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854142-7D21-49C0-A608-04C891D3DDF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3DB63E2-2438-4944-818A-FAF37D78CDE5}" type="datetimeFigureOut">
              <a:rPr lang="en-US" smtClean="0"/>
              <a:t>1/31/2017</a:t>
            </a:fld>
            <a:endParaRPr lang="en-US"/>
          </a:p>
        </p:txBody>
      </p:sp>
      <p:sp>
        <p:nvSpPr>
          <p:cNvPr id="6" name="Slide Number Placeholder 5"/>
          <p:cNvSpPr>
            <a:spLocks noGrp="1"/>
          </p:cNvSpPr>
          <p:nvPr>
            <p:ph type="sldNum" sz="quarter" idx="11"/>
          </p:nvPr>
        </p:nvSpPr>
        <p:spPr/>
        <p:txBody>
          <a:bodyPr/>
          <a:lstStyle/>
          <a:p>
            <a:fld id="{FC854142-7D21-49C0-A608-04C891D3DDF3}"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en-US"/>
              <a:t>Click to edit Master title style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Content Placeholder 13"/>
          <p:cNvSpPr>
            <a:spLocks noGrp="1"/>
          </p:cNvSpPr>
          <p:nvPr>
            <p:ph sz="quarter" idx="13"/>
          </p:nvPr>
        </p:nvSpPr>
        <p:spPr>
          <a:xfrm>
            <a:off x="914400" y="381000"/>
            <a:ext cx="4800600" cy="5943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8"/>
          <p:cNvSpPr>
            <a:spLocks noGrp="1"/>
          </p:cNvSpPr>
          <p:nvPr>
            <p:ph type="dt" sz="half" idx="14"/>
          </p:nvPr>
        </p:nvSpPr>
        <p:spPr/>
        <p:txBody>
          <a:bodyPr/>
          <a:lstStyle/>
          <a:p>
            <a:fld id="{33DB63E2-2438-4944-818A-FAF37D78CDE5}" type="datetimeFigureOut">
              <a:rPr lang="en-US" smtClean="0"/>
              <a:t>1/31/2017</a:t>
            </a:fld>
            <a:endParaRPr lang="en-US"/>
          </a:p>
        </p:txBody>
      </p:sp>
      <p:sp>
        <p:nvSpPr>
          <p:cNvPr id="10" name="Slide Number Placeholder 9"/>
          <p:cNvSpPr>
            <a:spLocks noGrp="1"/>
          </p:cNvSpPr>
          <p:nvPr>
            <p:ph type="sldNum" sz="quarter" idx="15"/>
          </p:nvPr>
        </p:nvSpPr>
        <p:spPr/>
        <p:txBody>
          <a:bodyPr/>
          <a:lstStyle/>
          <a:p>
            <a:fld id="{FC854142-7D21-49C0-A608-04C891D3DDF3}"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en-US"/>
              <a:t>Click to edit Master title style</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DB63E2-2438-4944-818A-FAF37D78CDE5}" type="datetimeFigureOut">
              <a:rPr lang="en-US" smtClean="0"/>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854142-7D21-49C0-A608-04C891D3DDF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FC854142-7D21-49C0-A608-04C891D3DDF3}" type="slidenum">
              <a:rPr lang="en-US" smtClean="0"/>
              <a:t>‹#›</a:t>
            </a:fld>
            <a:endParaRPr lang="en-US"/>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33DB63E2-2438-4944-818A-FAF37D78CDE5}" type="datetimeFigureOut">
              <a:rPr lang="en-US" smtClean="0"/>
              <a:t>1/31/2017</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3" grpId="18" animBg="1"/>
      <p:bldP spid="13" grpId="19" animBg="1"/>
      <p:bldP spid="13" grpId="20" animBg="1"/>
      <p:bldP spid="13" grpId="21" animBg="1"/>
      <p:bldP spid="13" grpId="22" animBg="1"/>
      <p:bldP spid="13" grpId="23" animBg="1"/>
      <p:bldP spid="13" grpId="24" animBg="1"/>
      <p:bldP spid="13" grpId="25" animBg="1"/>
      <p:bldP spid="13" grpId="26" animBg="1"/>
      <p:bldP spid="13" grpId="27" animBg="1"/>
      <p:bldP spid="13" grpId="28" animBg="1"/>
      <p:bldP spid="13" grpId="29" animBg="1"/>
    </p:bldLst>
  </p:timing>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hyperlink" Target="https://www.polleverywhere.com/multiple_choice_polls/bXGBGIwYLuEpPIY?preview=true" TargetMode="External"/><Relationship Id="rId2" Type="http://schemas.openxmlformats.org/officeDocument/2006/relationships/slideLayout" Target="../slideLayouts/slideLayout6.xml"/><Relationship Id="rId1" Type="http://schemas.openxmlformats.org/officeDocument/2006/relationships/tags" Target="../tags/tag19.xml"/><Relationship Id="rId6" Type="http://schemas.openxmlformats.org/officeDocument/2006/relationships/hyperlink" Target="http://www.polleverywhere.com/app/help" TargetMode="External"/><Relationship Id="rId5" Type="http://schemas.openxmlformats.org/officeDocument/2006/relationships/hyperlink" Target="http://www.polleverywhere.com/app" TargetMode="Externa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438400"/>
            <a:ext cx="8001000" cy="3886200"/>
          </a:xfrm>
        </p:spPr>
        <p:txBody>
          <a:bodyPr/>
          <a:lstStyle/>
          <a:p>
            <a:pPr algn="ctr"/>
            <a:r>
              <a:rPr lang="en-US" sz="4400" dirty="0" smtClean="0">
                <a:effectLst>
                  <a:outerShdw blurRad="38100" dist="38100" dir="2700000" algn="tl">
                    <a:srgbClr val="000000">
                      <a:alpha val="43137"/>
                    </a:srgbClr>
                  </a:outerShdw>
                </a:effectLst>
              </a:rPr>
              <a:t>Please do </a:t>
            </a:r>
            <a:r>
              <a:rPr lang="en-US" sz="4400" dirty="0" smtClean="0">
                <a:solidFill>
                  <a:schemeClr val="tx1"/>
                </a:solidFill>
                <a:effectLst>
                  <a:outerShdw blurRad="38100" dist="38100" dir="2700000" algn="tl">
                    <a:srgbClr val="000000">
                      <a:alpha val="43137"/>
                    </a:srgbClr>
                  </a:outerShdw>
                </a:effectLst>
              </a:rPr>
              <a:t>not</a:t>
            </a:r>
            <a:r>
              <a:rPr lang="en-US" sz="4400" dirty="0" smtClean="0">
                <a:effectLst>
                  <a:outerShdw blurRad="38100" dist="38100" dir="2700000" algn="tl">
                    <a:srgbClr val="000000">
                      <a:alpha val="43137"/>
                    </a:srgbClr>
                  </a:outerShdw>
                </a:effectLst>
              </a:rPr>
              <a:t> sit with your coach for this session.  </a:t>
            </a:r>
            <a:br>
              <a:rPr lang="en-US" sz="4400" dirty="0" smtClean="0">
                <a:effectLst>
                  <a:outerShdw blurRad="38100" dist="38100" dir="2700000" algn="tl">
                    <a:srgbClr val="000000">
                      <a:alpha val="43137"/>
                    </a:srgbClr>
                  </a:outerShdw>
                </a:effectLst>
              </a:rPr>
            </a:br>
            <a:r>
              <a:rPr lang="en-US" sz="4400" dirty="0" smtClean="0">
                <a:effectLst>
                  <a:outerShdw blurRad="38100" dist="38100" dir="2700000" algn="tl">
                    <a:srgbClr val="000000">
                      <a:alpha val="43137"/>
                    </a:srgbClr>
                  </a:outerShdw>
                </a:effectLst>
              </a:rPr>
              <a:t/>
            </a:r>
            <a:br>
              <a:rPr lang="en-US" sz="4400" dirty="0" smtClean="0">
                <a:effectLst>
                  <a:outerShdw blurRad="38100" dist="38100" dir="2700000" algn="tl">
                    <a:srgbClr val="000000">
                      <a:alpha val="43137"/>
                    </a:srgbClr>
                  </a:outerShdw>
                </a:effectLst>
              </a:rPr>
            </a:br>
            <a:r>
              <a:rPr lang="en-US" sz="4400" dirty="0" smtClean="0">
                <a:effectLst>
                  <a:outerShdw blurRad="38100" dist="38100" dir="2700000" algn="tl">
                    <a:srgbClr val="000000">
                      <a:alpha val="43137"/>
                    </a:srgbClr>
                  </a:outerShdw>
                </a:effectLst>
              </a:rPr>
              <a:t>Coaches sit at a </a:t>
            </a:r>
            <a:r>
              <a:rPr lang="en-US" sz="4400" dirty="0" smtClean="0">
                <a:solidFill>
                  <a:srgbClr val="00FF00"/>
                </a:solidFill>
                <a:effectLst>
                  <a:outerShdw blurRad="38100" dist="38100" dir="2700000" algn="tl">
                    <a:srgbClr val="000000">
                      <a:alpha val="43137"/>
                    </a:srgbClr>
                  </a:outerShdw>
                </a:effectLst>
              </a:rPr>
              <a:t>green</a:t>
            </a:r>
            <a:r>
              <a:rPr lang="en-US" sz="4400" dirty="0" smtClean="0">
                <a:effectLst>
                  <a:outerShdw blurRad="38100" dist="38100" dir="2700000" algn="tl">
                    <a:srgbClr val="000000">
                      <a:alpha val="43137"/>
                    </a:srgbClr>
                  </a:outerShdw>
                </a:effectLst>
              </a:rPr>
              <a:t> square and teachers sit at a </a:t>
            </a:r>
            <a:r>
              <a:rPr lang="en-US" sz="4400" dirty="0" smtClean="0">
                <a:solidFill>
                  <a:srgbClr val="FF00FF"/>
                </a:solidFill>
                <a:effectLst>
                  <a:outerShdw blurRad="38100" dist="38100" dir="2700000" algn="tl">
                    <a:srgbClr val="000000">
                      <a:alpha val="43137"/>
                    </a:srgbClr>
                  </a:outerShdw>
                </a:effectLst>
              </a:rPr>
              <a:t>pink</a:t>
            </a:r>
            <a:r>
              <a:rPr lang="en-US" sz="4400" dirty="0" smtClean="0">
                <a:effectLst>
                  <a:outerShdw blurRad="38100" dist="38100" dir="2700000" algn="tl">
                    <a:srgbClr val="000000">
                      <a:alpha val="43137"/>
                    </a:srgbClr>
                  </a:outerShdw>
                </a:effectLst>
              </a:rPr>
              <a:t> square.</a:t>
            </a:r>
            <a:endParaRPr lang="en-US" sz="4400" dirty="0">
              <a:solidFill>
                <a:schemeClr val="tx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216151" y="201702"/>
            <a:ext cx="6937249" cy="2084298"/>
          </a:xfrm>
        </p:spPr>
        <p:txBody>
          <a:bodyPr>
            <a:normAutofit fontScale="92500" lnSpcReduction="20000"/>
          </a:bodyPr>
          <a:lstStyle/>
          <a:p>
            <a:pPr algn="l"/>
            <a:r>
              <a:rPr lang="en-US" sz="4000" b="1" dirty="0"/>
              <a:t>WELCOME </a:t>
            </a:r>
            <a:r>
              <a:rPr lang="en-US" sz="4000" b="1" dirty="0" smtClean="0"/>
              <a:t>TO</a:t>
            </a:r>
          </a:p>
          <a:p>
            <a:pPr algn="ctr">
              <a:lnSpc>
                <a:spcPct val="110000"/>
              </a:lnSpc>
              <a:spcBef>
                <a:spcPts val="0"/>
              </a:spcBef>
            </a:pPr>
            <a:r>
              <a:rPr lang="en-US" sz="3600" b="1" dirty="0"/>
              <a:t>Middle School </a:t>
            </a:r>
            <a:endParaRPr lang="en-US" sz="3600" b="1" dirty="0" smtClean="0"/>
          </a:p>
          <a:p>
            <a:pPr algn="ctr">
              <a:lnSpc>
                <a:spcPct val="110000"/>
              </a:lnSpc>
              <a:spcBef>
                <a:spcPts val="0"/>
              </a:spcBef>
            </a:pPr>
            <a:r>
              <a:rPr lang="en-US" sz="3600" b="1" dirty="0" smtClean="0"/>
              <a:t>Science </a:t>
            </a:r>
            <a:r>
              <a:rPr lang="en-US" sz="3600" b="1" dirty="0"/>
              <a:t>Leaders Network </a:t>
            </a:r>
            <a:r>
              <a:rPr lang="en-US" sz="3600" b="1" dirty="0" smtClean="0"/>
              <a:t>Meeting</a:t>
            </a:r>
          </a:p>
          <a:p>
            <a:pPr algn="ctr">
              <a:lnSpc>
                <a:spcPct val="110000"/>
              </a:lnSpc>
              <a:spcBef>
                <a:spcPts val="0"/>
              </a:spcBef>
            </a:pPr>
            <a:r>
              <a:rPr lang="en-US" sz="3600" b="1" dirty="0" smtClean="0"/>
              <a:t>February 1, 2017</a:t>
            </a:r>
          </a:p>
        </p:txBody>
      </p:sp>
    </p:spTree>
    <p:extLst>
      <p:ext uri="{BB962C8B-B14F-4D97-AF65-F5344CB8AC3E}">
        <p14:creationId xmlns:p14="http://schemas.microsoft.com/office/powerpoint/2010/main" val="899444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3514" y="152400"/>
            <a:ext cx="7239000" cy="1143000"/>
          </a:xfrm>
        </p:spPr>
        <p:txBody>
          <a:bodyPr/>
          <a:lstStyle/>
          <a:p>
            <a:pPr algn="ctr"/>
            <a:r>
              <a:rPr lang="en-US" sz="6000" dirty="0"/>
              <a:t>Debrief</a:t>
            </a:r>
          </a:p>
        </p:txBody>
      </p:sp>
      <p:sp>
        <p:nvSpPr>
          <p:cNvPr id="4" name="Content Placeholder 2"/>
          <p:cNvSpPr txBox="1">
            <a:spLocks/>
          </p:cNvSpPr>
          <p:nvPr/>
        </p:nvSpPr>
        <p:spPr>
          <a:xfrm>
            <a:off x="685800" y="1219200"/>
            <a:ext cx="7467600" cy="6477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buNone/>
            </a:pPr>
            <a:r>
              <a:rPr lang="en-US" sz="3600" dirty="0"/>
              <a:t>Small Group Discussion:</a:t>
            </a:r>
          </a:p>
          <a:p>
            <a:r>
              <a:rPr lang="en-US" sz="3600" dirty="0" smtClean="0"/>
              <a:t>What is the core science goal of the lesson?</a:t>
            </a:r>
          </a:p>
          <a:p>
            <a:r>
              <a:rPr lang="en-US" sz="3600" dirty="0" smtClean="0"/>
              <a:t>What kept the engagement productive?</a:t>
            </a:r>
          </a:p>
          <a:p>
            <a:r>
              <a:rPr lang="en-US" sz="3600" dirty="0" smtClean="0"/>
              <a:t>What role did assessment play in the lesson?</a:t>
            </a:r>
            <a:endParaRPr lang="en-US" sz="3600" dirty="0"/>
          </a:p>
          <a:p>
            <a:pPr marL="0" indent="0">
              <a:buNone/>
            </a:pPr>
            <a:endParaRPr lang="en-US" sz="3600" dirty="0"/>
          </a:p>
        </p:txBody>
      </p:sp>
    </p:spTree>
    <p:extLst>
      <p:ext uri="{BB962C8B-B14F-4D97-AF65-F5344CB8AC3E}">
        <p14:creationId xmlns:p14="http://schemas.microsoft.com/office/powerpoint/2010/main" val="3107553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3514" y="152400"/>
            <a:ext cx="7239000" cy="1143000"/>
          </a:xfrm>
        </p:spPr>
        <p:txBody>
          <a:bodyPr/>
          <a:lstStyle/>
          <a:p>
            <a:pPr algn="ctr"/>
            <a:r>
              <a:rPr lang="en-US" sz="6000" dirty="0"/>
              <a:t>Debrief</a:t>
            </a:r>
          </a:p>
        </p:txBody>
      </p:sp>
      <p:sp>
        <p:nvSpPr>
          <p:cNvPr id="4" name="Content Placeholder 2"/>
          <p:cNvSpPr txBox="1">
            <a:spLocks/>
          </p:cNvSpPr>
          <p:nvPr/>
        </p:nvSpPr>
        <p:spPr>
          <a:xfrm>
            <a:off x="685800" y="1219200"/>
            <a:ext cx="7467600" cy="6477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buNone/>
            </a:pPr>
            <a:r>
              <a:rPr lang="en-US" sz="3600" dirty="0"/>
              <a:t>Small Group Discussion:</a:t>
            </a:r>
          </a:p>
          <a:p>
            <a:r>
              <a:rPr lang="en-US" sz="3600" dirty="0" smtClean="0"/>
              <a:t>How </a:t>
            </a:r>
            <a:r>
              <a:rPr lang="en-US" sz="3600" dirty="0"/>
              <a:t>did the design of the task engage you as a learner?</a:t>
            </a:r>
          </a:p>
          <a:p>
            <a:r>
              <a:rPr lang="en-US" sz="3600" dirty="0"/>
              <a:t>Where and how did you experience the Habits during this lab?</a:t>
            </a:r>
          </a:p>
          <a:p>
            <a:r>
              <a:rPr lang="en-US" sz="3600" dirty="0"/>
              <a:t>What instructional practices kept the focus on learning?</a:t>
            </a:r>
          </a:p>
          <a:p>
            <a:pPr marL="0" indent="0">
              <a:buNone/>
            </a:pPr>
            <a:endParaRPr lang="en-US" sz="3600" dirty="0"/>
          </a:p>
        </p:txBody>
      </p:sp>
    </p:spTree>
    <p:extLst>
      <p:ext uri="{BB962C8B-B14F-4D97-AF65-F5344CB8AC3E}">
        <p14:creationId xmlns:p14="http://schemas.microsoft.com/office/powerpoint/2010/main" val="1726386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990600"/>
          </a:xfrm>
        </p:spPr>
        <p:txBody>
          <a:bodyPr/>
          <a:lstStyle/>
          <a:p>
            <a:pPr algn="ctr"/>
            <a:r>
              <a:rPr lang="en-US" sz="6000" dirty="0" smtClean="0"/>
              <a:t>Productive Engagement</a:t>
            </a:r>
            <a:endParaRPr lang="en-US" sz="6000" dirty="0"/>
          </a:p>
        </p:txBody>
      </p:sp>
      <p:sp>
        <p:nvSpPr>
          <p:cNvPr id="4" name="Content Placeholder 2"/>
          <p:cNvSpPr txBox="1">
            <a:spLocks/>
          </p:cNvSpPr>
          <p:nvPr/>
        </p:nvSpPr>
        <p:spPr>
          <a:xfrm>
            <a:off x="457200" y="1828800"/>
            <a:ext cx="8305800" cy="1676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r>
              <a:rPr lang="en-US" sz="3600" dirty="0" smtClean="0"/>
              <a:t>What does productive engagement look like and sound like in a science classroom? </a:t>
            </a:r>
          </a:p>
          <a:p>
            <a:r>
              <a:rPr lang="en-US" sz="3600" dirty="0" smtClean="0"/>
              <a:t>Write down characteristics for each domain.</a:t>
            </a:r>
          </a:p>
          <a:p>
            <a:pPr marL="0" indent="0">
              <a:buNone/>
            </a:pPr>
            <a:endParaRPr lang="en-US" sz="3600" dirty="0" smtClean="0"/>
          </a:p>
        </p:txBody>
      </p:sp>
    </p:spTree>
    <p:extLst>
      <p:ext uri="{BB962C8B-B14F-4D97-AF65-F5344CB8AC3E}">
        <p14:creationId xmlns:p14="http://schemas.microsoft.com/office/powerpoint/2010/main" val="2142007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228600"/>
            <a:ext cx="9144000" cy="647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8271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685800"/>
            <a:ext cx="7239000" cy="1143000"/>
          </a:xfrm>
        </p:spPr>
        <p:txBody>
          <a:bodyPr/>
          <a:lstStyle/>
          <a:p>
            <a:pPr algn="ctr"/>
            <a:r>
              <a:rPr lang="en-US" sz="6000" dirty="0"/>
              <a:t>Reflection</a:t>
            </a:r>
          </a:p>
        </p:txBody>
      </p:sp>
      <p:sp>
        <p:nvSpPr>
          <p:cNvPr id="4" name="Content Placeholder 2"/>
          <p:cNvSpPr txBox="1">
            <a:spLocks/>
          </p:cNvSpPr>
          <p:nvPr/>
        </p:nvSpPr>
        <p:spPr>
          <a:xfrm>
            <a:off x="533400" y="2095500"/>
            <a:ext cx="8305800" cy="1295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r>
              <a:rPr lang="en-US" sz="3600" dirty="0"/>
              <a:t>Take a moment of PTT to reflect on the morning and record one or more take-</a:t>
            </a:r>
            <a:r>
              <a:rPr lang="en-US" sz="3600" dirty="0" err="1"/>
              <a:t>aways</a:t>
            </a:r>
            <a:r>
              <a:rPr lang="en-US" sz="3600" dirty="0"/>
              <a:t> for your practice.</a:t>
            </a:r>
          </a:p>
          <a:p>
            <a:r>
              <a:rPr lang="en-US" sz="3600" dirty="0"/>
              <a:t>Share one of your take-</a:t>
            </a:r>
            <a:r>
              <a:rPr lang="en-US" sz="3600" dirty="0" err="1"/>
              <a:t>aways</a:t>
            </a:r>
            <a:r>
              <a:rPr lang="en-US" sz="3600" dirty="0"/>
              <a:t> with a partner.</a:t>
            </a:r>
          </a:p>
        </p:txBody>
      </p:sp>
    </p:spTree>
    <p:extLst>
      <p:ext uri="{BB962C8B-B14F-4D97-AF65-F5344CB8AC3E}">
        <p14:creationId xmlns:p14="http://schemas.microsoft.com/office/powerpoint/2010/main" val="1308249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chor="t"/>
          <a:lstStyle/>
          <a:p>
            <a:pPr algn="ctr"/>
            <a:r>
              <a:rPr lang="en-US" dirty="0" smtClean="0">
                <a:solidFill>
                  <a:schemeClr val="tx1"/>
                </a:solidFill>
              </a:rPr>
              <a:t>Lunch </a:t>
            </a:r>
            <a:br>
              <a:rPr lang="en-US" dirty="0" smtClean="0">
                <a:solidFill>
                  <a:schemeClr val="tx1"/>
                </a:solidFill>
              </a:rPr>
            </a:br>
            <a:r>
              <a:rPr lang="en-US" dirty="0" smtClean="0">
                <a:solidFill>
                  <a:schemeClr val="tx1"/>
                </a:solidFill>
              </a:rPr>
              <a:t>11:30-1:00</a:t>
            </a:r>
            <a:endParaRPr lang="en-US" dirty="0">
              <a:solidFill>
                <a:schemeClr val="tx1"/>
              </a:solidFill>
            </a:endParaRPr>
          </a:p>
        </p:txBody>
      </p:sp>
      <p:sp>
        <p:nvSpPr>
          <p:cNvPr id="8" name="Subtitle 7"/>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981103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600200"/>
          </a:xfrm>
        </p:spPr>
        <p:txBody>
          <a:bodyPr/>
          <a:lstStyle/>
          <a:p>
            <a:pPr algn="ctr"/>
            <a:r>
              <a:rPr lang="en-US" sz="6000" dirty="0" smtClean="0"/>
              <a:t>Refining our definition of Productive Engagement</a:t>
            </a:r>
            <a:endParaRPr lang="en-US" sz="6000" dirty="0"/>
          </a:p>
        </p:txBody>
      </p:sp>
      <p:sp>
        <p:nvSpPr>
          <p:cNvPr id="4" name="Content Placeholder 2"/>
          <p:cNvSpPr txBox="1">
            <a:spLocks/>
          </p:cNvSpPr>
          <p:nvPr/>
        </p:nvSpPr>
        <p:spPr>
          <a:xfrm>
            <a:off x="457200" y="2209800"/>
            <a:ext cx="8305800" cy="1676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r>
              <a:rPr lang="en-US" sz="3600" dirty="0" smtClean="0"/>
              <a:t>What does productive engagement look like and sound like in a science classroom? </a:t>
            </a:r>
          </a:p>
          <a:p>
            <a:r>
              <a:rPr lang="en-US" sz="3600" dirty="0" smtClean="0"/>
              <a:t>Tasks			</a:t>
            </a:r>
            <a:r>
              <a:rPr lang="en-US" sz="3600" dirty="0" smtClean="0">
                <a:solidFill>
                  <a:srgbClr val="FF0000"/>
                </a:solidFill>
              </a:rPr>
              <a:t>Tables 1,2,3</a:t>
            </a:r>
          </a:p>
          <a:p>
            <a:r>
              <a:rPr lang="en-US" sz="3600" dirty="0" smtClean="0"/>
              <a:t>Culture			</a:t>
            </a:r>
            <a:r>
              <a:rPr lang="en-US" sz="3600" dirty="0" smtClean="0">
                <a:solidFill>
                  <a:srgbClr val="130BB5"/>
                </a:solidFill>
              </a:rPr>
              <a:t>Tables 4,5</a:t>
            </a:r>
          </a:p>
          <a:p>
            <a:r>
              <a:rPr lang="en-US" sz="3600" dirty="0" smtClean="0"/>
              <a:t>Discourse		</a:t>
            </a:r>
            <a:r>
              <a:rPr lang="en-US" sz="3600" dirty="0" smtClean="0">
                <a:solidFill>
                  <a:srgbClr val="00B050"/>
                </a:solidFill>
              </a:rPr>
              <a:t>Tables 6,7</a:t>
            </a:r>
          </a:p>
          <a:p>
            <a:r>
              <a:rPr lang="en-US" sz="3600" dirty="0" smtClean="0"/>
              <a:t>Questioning 		</a:t>
            </a:r>
            <a:r>
              <a:rPr lang="en-US" sz="3600" dirty="0" smtClean="0">
                <a:solidFill>
                  <a:srgbClr val="FF9900"/>
                </a:solidFill>
              </a:rPr>
              <a:t>Tables 8,9,10</a:t>
            </a:r>
          </a:p>
          <a:p>
            <a:pPr marL="0" indent="0">
              <a:buNone/>
            </a:pPr>
            <a:endParaRPr lang="en-US" sz="3600" dirty="0" smtClean="0"/>
          </a:p>
        </p:txBody>
      </p:sp>
    </p:spTree>
    <p:extLst>
      <p:ext uri="{BB962C8B-B14F-4D97-AF65-F5344CB8AC3E}">
        <p14:creationId xmlns:p14="http://schemas.microsoft.com/office/powerpoint/2010/main" val="1725111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71600" y="1295400"/>
            <a:ext cx="7080533" cy="4648200"/>
          </a:xfrm>
        </p:spPr>
        <p:txBody>
          <a:bodyPr anchor="t"/>
          <a:lstStyle/>
          <a:p>
            <a:r>
              <a:rPr lang="en-US" sz="4800" dirty="0" smtClean="0"/>
              <a:t>Rank your top three from each chart using your sticky dots.</a:t>
            </a:r>
            <a:br>
              <a:rPr lang="en-US" sz="4800" dirty="0" smtClean="0"/>
            </a:br>
            <a:r>
              <a:rPr lang="en-US" sz="4800" dirty="0" smtClean="0"/>
              <a:t>Add any additional thoughts to charts.</a:t>
            </a:r>
            <a:br>
              <a:rPr lang="en-US" sz="4800" dirty="0" smtClean="0"/>
            </a:br>
            <a:r>
              <a:rPr lang="en-US" sz="4800" dirty="0" smtClean="0"/>
              <a:t>Return to chart that you want to discuss more.</a:t>
            </a:r>
            <a:br>
              <a:rPr lang="en-US" sz="4800" dirty="0" smtClean="0"/>
            </a:br>
            <a:endParaRPr lang="en-US" sz="8000" dirty="0"/>
          </a:p>
        </p:txBody>
      </p:sp>
      <p:sp>
        <p:nvSpPr>
          <p:cNvPr id="5" name="Subtitle 4"/>
          <p:cNvSpPr>
            <a:spLocks noGrp="1"/>
          </p:cNvSpPr>
          <p:nvPr>
            <p:ph type="subTitle" idx="1"/>
          </p:nvPr>
        </p:nvSpPr>
        <p:spPr/>
        <p:txBody>
          <a:bodyPr>
            <a:noAutofit/>
          </a:bodyPr>
          <a:lstStyle/>
          <a:p>
            <a:r>
              <a:rPr lang="en-US" sz="8800" dirty="0"/>
              <a:t>Gallery </a:t>
            </a:r>
            <a:r>
              <a:rPr lang="en-US" sz="8800" dirty="0" smtClean="0"/>
              <a:t>Walk</a:t>
            </a:r>
            <a:endParaRPr lang="en-US" sz="8800" dirty="0"/>
          </a:p>
        </p:txBody>
      </p:sp>
      <p:sp>
        <p:nvSpPr>
          <p:cNvPr id="6" name="Chevron 5"/>
          <p:cNvSpPr/>
          <p:nvPr/>
        </p:nvSpPr>
        <p:spPr>
          <a:xfrm>
            <a:off x="990600" y="1524000"/>
            <a:ext cx="381000" cy="3810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Chevron 6"/>
          <p:cNvSpPr/>
          <p:nvPr/>
        </p:nvSpPr>
        <p:spPr>
          <a:xfrm>
            <a:off x="952500" y="3733800"/>
            <a:ext cx="381000" cy="3810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Chevron 7"/>
          <p:cNvSpPr/>
          <p:nvPr/>
        </p:nvSpPr>
        <p:spPr>
          <a:xfrm>
            <a:off x="990600" y="5181600"/>
            <a:ext cx="381000" cy="3810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6044732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1600200"/>
          </a:xfrm>
        </p:spPr>
        <p:txBody>
          <a:bodyPr/>
          <a:lstStyle/>
          <a:p>
            <a:pPr algn="ctr"/>
            <a:r>
              <a:rPr lang="en-US" sz="6000" dirty="0"/>
              <a:t>Connecting to Instructional Practice</a:t>
            </a:r>
          </a:p>
        </p:txBody>
      </p:sp>
      <p:sp>
        <p:nvSpPr>
          <p:cNvPr id="4" name="Content Placeholder 2"/>
          <p:cNvSpPr txBox="1">
            <a:spLocks/>
          </p:cNvSpPr>
          <p:nvPr/>
        </p:nvSpPr>
        <p:spPr>
          <a:xfrm>
            <a:off x="457200" y="1828800"/>
            <a:ext cx="8305800" cy="1676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endParaRPr lang="en-US" sz="3600" dirty="0" smtClean="0"/>
          </a:p>
          <a:p>
            <a:r>
              <a:rPr lang="en-US" sz="3600" dirty="0" smtClean="0"/>
              <a:t>What high-leverage instructional practices do you see evidence of in the reading?</a:t>
            </a:r>
          </a:p>
          <a:p>
            <a:r>
              <a:rPr lang="en-US" sz="3600" dirty="0" smtClean="0"/>
              <a:t>Where do you  see evidence of productive engagement?</a:t>
            </a:r>
          </a:p>
          <a:p>
            <a:pPr marL="0" indent="0">
              <a:buNone/>
            </a:pPr>
            <a:endParaRPr lang="en-US" sz="3600" dirty="0" smtClean="0"/>
          </a:p>
        </p:txBody>
      </p:sp>
    </p:spTree>
    <p:extLst>
      <p:ext uri="{BB962C8B-B14F-4D97-AF65-F5344CB8AC3E}">
        <p14:creationId xmlns:p14="http://schemas.microsoft.com/office/powerpoint/2010/main" val="32712513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1600200"/>
          </a:xfrm>
        </p:spPr>
        <p:txBody>
          <a:bodyPr/>
          <a:lstStyle/>
          <a:p>
            <a:pPr algn="ctr"/>
            <a:r>
              <a:rPr lang="en-US" sz="6000" dirty="0"/>
              <a:t>Connecting to Instructional Practice</a:t>
            </a:r>
          </a:p>
        </p:txBody>
      </p:sp>
      <p:sp>
        <p:nvSpPr>
          <p:cNvPr id="4" name="Content Placeholder 2"/>
          <p:cNvSpPr txBox="1">
            <a:spLocks/>
          </p:cNvSpPr>
          <p:nvPr/>
        </p:nvSpPr>
        <p:spPr>
          <a:xfrm>
            <a:off x="457200" y="1828800"/>
            <a:ext cx="8305800" cy="1676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buNone/>
            </a:pPr>
            <a:r>
              <a:rPr lang="en-US" sz="3600" dirty="0" smtClean="0"/>
              <a:t>Small group discussion</a:t>
            </a:r>
          </a:p>
          <a:p>
            <a:r>
              <a:rPr lang="en-US" sz="3600" dirty="0" smtClean="0"/>
              <a:t>What high-leverage instructional practices do you see evidence of in the reading? (Name them and be specific of where and when)</a:t>
            </a:r>
          </a:p>
          <a:p>
            <a:r>
              <a:rPr lang="en-US" sz="3600" dirty="0" smtClean="0"/>
              <a:t>How did the instructional practices help keep the engagement focused on the learning?</a:t>
            </a:r>
          </a:p>
          <a:p>
            <a:pPr marL="0" indent="0">
              <a:buNone/>
            </a:pPr>
            <a:endParaRPr lang="en-US" sz="3600" dirty="0" smtClean="0"/>
          </a:p>
        </p:txBody>
      </p:sp>
    </p:spTree>
    <p:extLst>
      <p:ext uri="{BB962C8B-B14F-4D97-AF65-F5344CB8AC3E}">
        <p14:creationId xmlns:p14="http://schemas.microsoft.com/office/powerpoint/2010/main" val="816683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772400" cy="1143000"/>
          </a:xfrm>
        </p:spPr>
        <p:txBody>
          <a:bodyPr/>
          <a:lstStyle/>
          <a:p>
            <a:pPr algn="ctr"/>
            <a:r>
              <a:rPr lang="en-US" sz="4800" dirty="0"/>
              <a:t>Getting to Know Your Group</a:t>
            </a:r>
          </a:p>
        </p:txBody>
      </p:sp>
      <p:sp>
        <p:nvSpPr>
          <p:cNvPr id="3" name="Content Placeholder 2"/>
          <p:cNvSpPr>
            <a:spLocks noGrp="1"/>
          </p:cNvSpPr>
          <p:nvPr>
            <p:ph idx="1"/>
          </p:nvPr>
        </p:nvSpPr>
        <p:spPr>
          <a:xfrm>
            <a:off x="914400" y="1752600"/>
            <a:ext cx="7467600" cy="3124200"/>
          </a:xfrm>
        </p:spPr>
        <p:txBody>
          <a:bodyPr/>
          <a:lstStyle/>
          <a:p>
            <a:pPr marL="45720" indent="0">
              <a:buNone/>
            </a:pPr>
            <a:r>
              <a:rPr lang="en-US" sz="3600" b="1" dirty="0"/>
              <a:t>Please Share:</a:t>
            </a:r>
          </a:p>
          <a:p>
            <a:r>
              <a:rPr lang="en-US" sz="3600" b="1" dirty="0"/>
              <a:t> Your Name</a:t>
            </a:r>
          </a:p>
          <a:p>
            <a:r>
              <a:rPr lang="en-US" sz="3600" b="1" dirty="0"/>
              <a:t> Your School</a:t>
            </a:r>
          </a:p>
          <a:p>
            <a:r>
              <a:rPr lang="en-US" sz="3600" b="1" dirty="0"/>
              <a:t> </a:t>
            </a:r>
            <a:r>
              <a:rPr lang="en-US" sz="3600" b="1" dirty="0" smtClean="0"/>
              <a:t>Your Role</a:t>
            </a:r>
            <a:endParaRPr lang="en-US" sz="3600" b="1" dirty="0"/>
          </a:p>
          <a:p>
            <a:pPr marL="0" indent="0">
              <a:buNone/>
            </a:pPr>
            <a:endParaRPr lang="en-US" dirty="0"/>
          </a:p>
        </p:txBody>
      </p:sp>
    </p:spTree>
    <p:extLst>
      <p:ext uri="{BB962C8B-B14F-4D97-AF65-F5344CB8AC3E}">
        <p14:creationId xmlns:p14="http://schemas.microsoft.com/office/powerpoint/2010/main" val="27725031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1600200"/>
          </a:xfrm>
        </p:spPr>
        <p:txBody>
          <a:bodyPr/>
          <a:lstStyle/>
          <a:p>
            <a:pPr algn="ctr"/>
            <a:r>
              <a:rPr lang="en-US" sz="6000" dirty="0" smtClean="0"/>
              <a:t>Engagement vs. Compliance</a:t>
            </a:r>
            <a:endParaRPr lang="en-US" sz="6000" dirty="0"/>
          </a:p>
        </p:txBody>
      </p:sp>
      <p:sp>
        <p:nvSpPr>
          <p:cNvPr id="4" name="Content Placeholder 2"/>
          <p:cNvSpPr txBox="1">
            <a:spLocks/>
          </p:cNvSpPr>
          <p:nvPr/>
        </p:nvSpPr>
        <p:spPr>
          <a:xfrm>
            <a:off x="457200" y="1828800"/>
            <a:ext cx="8305800" cy="1676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buNone/>
            </a:pPr>
            <a:r>
              <a:rPr lang="en-US" sz="3600" dirty="0" smtClean="0"/>
              <a:t>Small group discussion</a:t>
            </a:r>
          </a:p>
          <a:p>
            <a:endParaRPr lang="en-US" sz="3600" dirty="0" smtClean="0"/>
          </a:p>
        </p:txBody>
      </p:sp>
    </p:spTree>
    <p:extLst>
      <p:ext uri="{BB962C8B-B14F-4D97-AF65-F5344CB8AC3E}">
        <p14:creationId xmlns:p14="http://schemas.microsoft.com/office/powerpoint/2010/main" val="2680664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1600200"/>
          </a:xfrm>
        </p:spPr>
        <p:txBody>
          <a:bodyPr/>
          <a:lstStyle/>
          <a:p>
            <a:pPr algn="ctr"/>
            <a:r>
              <a:rPr lang="en-US" sz="6000" dirty="0" smtClean="0"/>
              <a:t>Planning for Redelivery and Reflections</a:t>
            </a:r>
            <a:endParaRPr lang="en-US" sz="6000" dirty="0"/>
          </a:p>
        </p:txBody>
      </p:sp>
      <p:sp>
        <p:nvSpPr>
          <p:cNvPr id="4" name="Content Placeholder 2"/>
          <p:cNvSpPr txBox="1">
            <a:spLocks/>
          </p:cNvSpPr>
          <p:nvPr/>
        </p:nvSpPr>
        <p:spPr>
          <a:xfrm>
            <a:off x="457200" y="1828800"/>
            <a:ext cx="8305800" cy="1676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buNone/>
            </a:pPr>
            <a:endParaRPr lang="en-US" sz="3600" dirty="0" smtClean="0"/>
          </a:p>
          <a:p>
            <a:pPr marL="0" indent="0">
              <a:buNone/>
            </a:pPr>
            <a:r>
              <a:rPr lang="en-US" sz="3600" dirty="0" smtClean="0"/>
              <a:t>Coach and Teacher</a:t>
            </a:r>
          </a:p>
          <a:p>
            <a:r>
              <a:rPr lang="en-US" sz="3600" dirty="0" smtClean="0"/>
              <a:t>What will you take back to your campus and how will it be presented?</a:t>
            </a:r>
          </a:p>
          <a:p>
            <a:endParaRPr lang="en-US" sz="3600" dirty="0"/>
          </a:p>
          <a:p>
            <a:pPr marL="0" indent="0">
              <a:buNone/>
            </a:pPr>
            <a:endParaRPr lang="en-US" sz="3600" dirty="0" smtClean="0"/>
          </a:p>
          <a:p>
            <a:pPr marL="0" indent="0">
              <a:buNone/>
            </a:pPr>
            <a:endParaRPr lang="en-US" sz="3600" dirty="0" smtClean="0"/>
          </a:p>
        </p:txBody>
      </p:sp>
    </p:spTree>
    <p:extLst>
      <p:ext uri="{BB962C8B-B14F-4D97-AF65-F5344CB8AC3E}">
        <p14:creationId xmlns:p14="http://schemas.microsoft.com/office/powerpoint/2010/main" val="26806642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p:cNvPicPr>
          <p:nvPr>
            <p:custDataLst>
              <p:tags r:id="rId1"/>
            </p:custDataLst>
          </p:nvPr>
        </p:nvPicPr>
        <p:blipFill>
          <a:blip r:embed="rId4" cstate="print">
            <a:extLst>
              <a:ext uri="{28A0092B-C50C-407E-A947-70E740481C1C}">
                <a14:useLocalDpi xmlns:a14="http://schemas.microsoft.com/office/drawing/2010/main" val="0"/>
              </a:ext>
            </a:extLst>
          </a:blip>
          <a:stretch>
            <a:fillRect/>
          </a:stretch>
        </p:blipFill>
        <p:spPr>
          <a:xfrm>
            <a:off x="366184" y="274638"/>
            <a:ext cx="8411633" cy="6310303"/>
          </a:xfrm>
          <a:prstGeom prst="rect">
            <a:avLst/>
          </a:prstGeom>
        </p:spPr>
      </p:pic>
      <p:sp>
        <p:nvSpPr>
          <p:cNvPr id="3" name="Rectangle 2">
            <a:hlinkClick r:id="rId5"/>
          </p:cNvPr>
          <p:cNvSpPr/>
          <p:nvPr/>
        </p:nvSpPr>
        <p:spPr>
          <a:xfrm>
            <a:off x="1856729" y="2266525"/>
            <a:ext cx="2333023" cy="205486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a:hlinkClick r:id="rId6"/>
          </p:cNvPr>
          <p:cNvSpPr/>
          <p:nvPr/>
        </p:nvSpPr>
        <p:spPr>
          <a:xfrm>
            <a:off x="4973258" y="4597460"/>
            <a:ext cx="21914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a:hlinkClick r:id="rId7" action="ppaction://hlinkfile"/>
          </p:cNvPr>
          <p:cNvSpPr/>
          <p:nvPr/>
        </p:nvSpPr>
        <p:spPr>
          <a:xfrm>
            <a:off x="2912827" y="5194487"/>
            <a:ext cx="33131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0" y="5257800"/>
            <a:ext cx="7696200" cy="1143000"/>
          </a:xfrm>
        </p:spPr>
        <p:txBody>
          <a:bodyPr/>
          <a:lstStyle/>
          <a:p>
            <a:r>
              <a:rPr lang="en-US" sz="9600" dirty="0" smtClean="0"/>
              <a:t>Last Teacher Standing</a:t>
            </a:r>
            <a:endParaRPr lang="en-US" sz="9600" dirty="0"/>
          </a:p>
        </p:txBody>
      </p:sp>
    </p:spTree>
    <p:extLst>
      <p:ext uri="{BB962C8B-B14F-4D97-AF65-F5344CB8AC3E}">
        <p14:creationId xmlns:p14="http://schemas.microsoft.com/office/powerpoint/2010/main" val="3692729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848600" cy="1143000"/>
          </a:xfrm>
        </p:spPr>
        <p:txBody>
          <a:bodyPr/>
          <a:lstStyle/>
          <a:p>
            <a:r>
              <a:rPr lang="en-US" dirty="0"/>
              <a:t>Structure of the Day</a:t>
            </a:r>
          </a:p>
        </p:txBody>
      </p:sp>
      <p:sp>
        <p:nvSpPr>
          <p:cNvPr id="3" name="Content Placeholder 2"/>
          <p:cNvSpPr>
            <a:spLocks noGrp="1"/>
          </p:cNvSpPr>
          <p:nvPr>
            <p:ph idx="1"/>
          </p:nvPr>
        </p:nvSpPr>
        <p:spPr>
          <a:xfrm>
            <a:off x="609600" y="1600200"/>
            <a:ext cx="8305800" cy="5029200"/>
          </a:xfrm>
        </p:spPr>
        <p:txBody>
          <a:bodyPr>
            <a:noAutofit/>
          </a:bodyPr>
          <a:lstStyle/>
          <a:p>
            <a:pPr marL="0" indent="0">
              <a:buNone/>
            </a:pPr>
            <a:r>
              <a:rPr lang="en-US" b="1" dirty="0"/>
              <a:t>8:30-9:00	 </a:t>
            </a:r>
            <a:r>
              <a:rPr lang="en-US" b="1" dirty="0" smtClean="0"/>
              <a:t>–  Welcome/ Framing the day</a:t>
            </a:r>
          </a:p>
          <a:p>
            <a:pPr marL="0" indent="0">
              <a:buNone/>
            </a:pPr>
            <a:r>
              <a:rPr lang="en-US" b="1" dirty="0" smtClean="0"/>
              <a:t>9:00-10:50</a:t>
            </a:r>
            <a:r>
              <a:rPr lang="en-US" b="1" dirty="0"/>
              <a:t>	</a:t>
            </a:r>
            <a:r>
              <a:rPr lang="en-US" b="1" dirty="0" smtClean="0"/>
              <a:t> – Engage in Science as Learners</a:t>
            </a:r>
          </a:p>
          <a:p>
            <a:pPr marL="0" indent="0">
              <a:buNone/>
            </a:pPr>
            <a:r>
              <a:rPr lang="en-US" b="1" dirty="0"/>
              <a:t>	</a:t>
            </a:r>
            <a:r>
              <a:rPr lang="en-US" b="1" dirty="0" smtClean="0"/>
              <a:t>	 </a:t>
            </a:r>
            <a:r>
              <a:rPr lang="en-US" b="1" dirty="0"/>
              <a:t>– </a:t>
            </a:r>
            <a:r>
              <a:rPr lang="en-US" b="1" dirty="0" smtClean="0"/>
              <a:t>Debrief the lesson</a:t>
            </a:r>
            <a:endParaRPr lang="en-US" sz="900" b="1" dirty="0"/>
          </a:p>
          <a:p>
            <a:pPr marL="0" indent="0">
              <a:buNone/>
            </a:pPr>
            <a:r>
              <a:rPr lang="en-US" b="1" dirty="0" smtClean="0"/>
              <a:t>10:50-11:30  – What does Productive Engagement      		       look like?</a:t>
            </a:r>
            <a:endParaRPr lang="en-US" sz="900" b="1" dirty="0"/>
          </a:p>
          <a:p>
            <a:pPr marL="0" indent="0">
              <a:buNone/>
            </a:pPr>
            <a:r>
              <a:rPr lang="en-US" b="1" dirty="0"/>
              <a:t>11:30-1:00   </a:t>
            </a:r>
            <a:r>
              <a:rPr lang="en-US" b="1" dirty="0" smtClean="0"/>
              <a:t>	 – Lunch</a:t>
            </a:r>
            <a:endParaRPr lang="en-US" sz="900" b="1" dirty="0"/>
          </a:p>
          <a:p>
            <a:pPr marL="0" indent="0">
              <a:buNone/>
            </a:pPr>
            <a:r>
              <a:rPr lang="en-US" b="1" dirty="0" smtClean="0"/>
              <a:t>1:00-1:30      </a:t>
            </a:r>
            <a:r>
              <a:rPr lang="en-US" b="1" dirty="0"/>
              <a:t>– D</a:t>
            </a:r>
            <a:r>
              <a:rPr lang="en-US" b="1" dirty="0" smtClean="0"/>
              <a:t>efining Engagement</a:t>
            </a:r>
            <a:endParaRPr lang="en-US" sz="900" b="1" dirty="0"/>
          </a:p>
          <a:p>
            <a:pPr marL="0" indent="0">
              <a:buNone/>
            </a:pPr>
            <a:r>
              <a:rPr lang="en-US" b="1" dirty="0" smtClean="0"/>
              <a:t>1:30-2:00      </a:t>
            </a:r>
            <a:r>
              <a:rPr lang="en-US" b="1" dirty="0"/>
              <a:t>– </a:t>
            </a:r>
            <a:r>
              <a:rPr lang="en-US" b="1" dirty="0" smtClean="0"/>
              <a:t>Connecting to Instructional Practice</a:t>
            </a:r>
          </a:p>
          <a:p>
            <a:pPr marL="0" indent="0">
              <a:buNone/>
            </a:pPr>
            <a:r>
              <a:rPr lang="en-US" b="1" dirty="0" smtClean="0"/>
              <a:t>2:00-2:45	</a:t>
            </a:r>
            <a:r>
              <a:rPr lang="en-US" b="1" dirty="0"/>
              <a:t> </a:t>
            </a:r>
            <a:r>
              <a:rPr lang="en-US" b="1" dirty="0" smtClean="0"/>
              <a:t>– What is Engagement?  What is it not?</a:t>
            </a:r>
          </a:p>
          <a:p>
            <a:pPr marL="0" indent="0">
              <a:buNone/>
            </a:pPr>
            <a:r>
              <a:rPr lang="en-US" b="1" dirty="0" smtClean="0"/>
              <a:t>2:45- 3:30</a:t>
            </a:r>
            <a:r>
              <a:rPr lang="en-US" b="1" dirty="0"/>
              <a:t>	 </a:t>
            </a:r>
            <a:r>
              <a:rPr lang="en-US" b="1" dirty="0" smtClean="0"/>
              <a:t>–  Planning for Redelivery and Reflections</a:t>
            </a:r>
            <a:endParaRPr lang="en-US" b="1" dirty="0"/>
          </a:p>
        </p:txBody>
      </p:sp>
    </p:spTree>
    <p:extLst>
      <p:ext uri="{BB962C8B-B14F-4D97-AF65-F5344CB8AC3E}">
        <p14:creationId xmlns:p14="http://schemas.microsoft.com/office/powerpoint/2010/main" val="1307189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239000" cy="1143000"/>
          </a:xfrm>
        </p:spPr>
        <p:txBody>
          <a:bodyPr/>
          <a:lstStyle/>
          <a:p>
            <a:pPr algn="ctr"/>
            <a:r>
              <a:rPr lang="en-US" dirty="0"/>
              <a:t>Core Statements</a:t>
            </a:r>
          </a:p>
        </p:txBody>
      </p:sp>
      <p:sp>
        <p:nvSpPr>
          <p:cNvPr id="3" name="Content Placeholder 2"/>
          <p:cNvSpPr>
            <a:spLocks noGrp="1"/>
          </p:cNvSpPr>
          <p:nvPr>
            <p:ph idx="1"/>
          </p:nvPr>
        </p:nvSpPr>
        <p:spPr>
          <a:xfrm>
            <a:off x="713509" y="1295400"/>
            <a:ext cx="7467600" cy="4419600"/>
          </a:xfrm>
        </p:spPr>
        <p:txBody>
          <a:bodyPr>
            <a:noAutofit/>
          </a:bodyPr>
          <a:lstStyle/>
          <a:p>
            <a:r>
              <a:rPr lang="en-US" sz="3200" b="1" dirty="0"/>
              <a:t>Intelligence is not a fixed trait.  It can be grown through effort and continued learning.</a:t>
            </a:r>
          </a:p>
          <a:p>
            <a:r>
              <a:rPr lang="en-US" sz="3200" b="1" dirty="0"/>
              <a:t>Students grow into the intellectual community that surrounds them.</a:t>
            </a:r>
          </a:p>
          <a:p>
            <a:r>
              <a:rPr lang="en-US" sz="3200" b="1" dirty="0"/>
              <a:t>Student engagement, questions, and curiosity are critical to all aspects of teaching and learning.</a:t>
            </a:r>
          </a:p>
          <a:p>
            <a:r>
              <a:rPr lang="en-US" sz="3200" b="1" dirty="0"/>
              <a:t>Inquiry-based learning experiences are fundamental to the learning of science.</a:t>
            </a:r>
          </a:p>
        </p:txBody>
      </p:sp>
    </p:spTree>
    <p:extLst>
      <p:ext uri="{BB962C8B-B14F-4D97-AF65-F5344CB8AC3E}">
        <p14:creationId xmlns:p14="http://schemas.microsoft.com/office/powerpoint/2010/main" val="3742846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239000" cy="1143000"/>
          </a:xfrm>
        </p:spPr>
        <p:txBody>
          <a:bodyPr/>
          <a:lstStyle/>
          <a:p>
            <a:pPr algn="ctr"/>
            <a:r>
              <a:rPr lang="en-US" dirty="0"/>
              <a:t>Core Statements</a:t>
            </a:r>
          </a:p>
        </p:txBody>
      </p:sp>
      <p:sp>
        <p:nvSpPr>
          <p:cNvPr id="3" name="Content Placeholder 2"/>
          <p:cNvSpPr>
            <a:spLocks noGrp="1"/>
          </p:cNvSpPr>
          <p:nvPr>
            <p:ph idx="1"/>
          </p:nvPr>
        </p:nvSpPr>
        <p:spPr>
          <a:xfrm>
            <a:off x="713509" y="1295400"/>
            <a:ext cx="7467600" cy="4419600"/>
          </a:xfrm>
        </p:spPr>
        <p:txBody>
          <a:bodyPr>
            <a:noAutofit/>
          </a:bodyPr>
          <a:lstStyle/>
          <a:p>
            <a:r>
              <a:rPr lang="en-US" sz="3200" b="1" dirty="0"/>
              <a:t>Differentiation is not about lowering the standards, but rather providing access to or deepening the understanding of the standard.</a:t>
            </a:r>
          </a:p>
          <a:p>
            <a:r>
              <a:rPr lang="en-US" sz="3200" b="1" dirty="0"/>
              <a:t>Assessment and teaching are interdependent practices.  Great teachers are perpetual students of their students’ thinking.</a:t>
            </a:r>
          </a:p>
        </p:txBody>
      </p:sp>
    </p:spTree>
    <p:extLst>
      <p:ext uri="{BB962C8B-B14F-4D97-AF65-F5344CB8AC3E}">
        <p14:creationId xmlns:p14="http://schemas.microsoft.com/office/powerpoint/2010/main" val="2849399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533400"/>
            <a:ext cx="7239000" cy="1143000"/>
          </a:xfrm>
        </p:spPr>
        <p:txBody>
          <a:bodyPr/>
          <a:lstStyle/>
          <a:p>
            <a:pPr algn="ctr"/>
            <a:r>
              <a:rPr lang="en-US" dirty="0"/>
              <a:t>Reminders</a:t>
            </a:r>
          </a:p>
        </p:txBody>
      </p:sp>
      <p:sp>
        <p:nvSpPr>
          <p:cNvPr id="3" name="Content Placeholder 2"/>
          <p:cNvSpPr>
            <a:spLocks noGrp="1"/>
          </p:cNvSpPr>
          <p:nvPr>
            <p:ph idx="1"/>
          </p:nvPr>
        </p:nvSpPr>
        <p:spPr>
          <a:xfrm>
            <a:off x="1219200" y="1600200"/>
            <a:ext cx="7467600" cy="2438400"/>
          </a:xfrm>
        </p:spPr>
        <p:txBody>
          <a:bodyPr>
            <a:normAutofit/>
          </a:bodyPr>
          <a:lstStyle/>
          <a:p>
            <a:r>
              <a:rPr lang="en-US" sz="4800" b="1" dirty="0"/>
              <a:t>Shared Norms </a:t>
            </a:r>
          </a:p>
          <a:p>
            <a:r>
              <a:rPr lang="en-US" sz="4800" b="1" dirty="0"/>
              <a:t>Important Moments Sheet </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326331"/>
            <a:ext cx="8358503"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9763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239000" cy="1143000"/>
          </a:xfrm>
        </p:spPr>
        <p:txBody>
          <a:bodyPr/>
          <a:lstStyle/>
          <a:p>
            <a:pPr algn="ctr"/>
            <a:r>
              <a:rPr lang="en-US" sz="6000" dirty="0" smtClean="0"/>
              <a:t>Learning </a:t>
            </a:r>
            <a:r>
              <a:rPr lang="en-US" sz="6000" dirty="0"/>
              <a:t>Cohort Goals</a:t>
            </a:r>
          </a:p>
        </p:txBody>
      </p:sp>
      <p:sp>
        <p:nvSpPr>
          <p:cNvPr id="3" name="Content Placeholder 2"/>
          <p:cNvSpPr>
            <a:spLocks noGrp="1"/>
          </p:cNvSpPr>
          <p:nvPr>
            <p:ph idx="1"/>
          </p:nvPr>
        </p:nvSpPr>
        <p:spPr>
          <a:xfrm>
            <a:off x="381000" y="1752600"/>
            <a:ext cx="8458200" cy="4419600"/>
          </a:xfrm>
        </p:spPr>
        <p:txBody>
          <a:bodyPr>
            <a:noAutofit/>
          </a:bodyPr>
          <a:lstStyle/>
          <a:p>
            <a:r>
              <a:rPr lang="en-US" sz="3200" b="1" dirty="0"/>
              <a:t>Share and discuss the essential questions that will direct our future learning.</a:t>
            </a:r>
          </a:p>
          <a:p>
            <a:endParaRPr lang="en-US" sz="3200" b="1" dirty="0"/>
          </a:p>
          <a:p>
            <a:r>
              <a:rPr lang="en-US" sz="3200" b="1" dirty="0"/>
              <a:t>Do some science together as learners and debrief the experience </a:t>
            </a:r>
            <a:r>
              <a:rPr lang="en-US" sz="3200" b="1"/>
              <a:t>as teachers.</a:t>
            </a:r>
            <a:endParaRPr lang="en-US" sz="3200" b="1" dirty="0"/>
          </a:p>
        </p:txBody>
      </p:sp>
    </p:spTree>
    <p:extLst>
      <p:ext uri="{BB962C8B-B14F-4D97-AF65-F5344CB8AC3E}">
        <p14:creationId xmlns:p14="http://schemas.microsoft.com/office/powerpoint/2010/main" val="2098041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610600" cy="1066800"/>
          </a:xfrm>
        </p:spPr>
        <p:txBody>
          <a:bodyPr/>
          <a:lstStyle/>
          <a:p>
            <a:pPr algn="ctr"/>
            <a:r>
              <a:rPr lang="en-US" sz="6000" dirty="0" smtClean="0"/>
              <a:t/>
            </a:r>
            <a:br>
              <a:rPr lang="en-US" sz="6000" dirty="0" smtClean="0"/>
            </a:br>
            <a:r>
              <a:rPr lang="en-US" sz="6000" dirty="0"/>
              <a:t/>
            </a:r>
            <a:br>
              <a:rPr lang="en-US" sz="6000" dirty="0"/>
            </a:br>
            <a:r>
              <a:rPr lang="en-US" sz="6000" dirty="0" smtClean="0"/>
              <a:t/>
            </a:r>
            <a:br>
              <a:rPr lang="en-US" sz="6000" dirty="0" smtClean="0"/>
            </a:br>
            <a:r>
              <a:rPr lang="en-US" sz="6000" dirty="0" smtClean="0"/>
              <a:t/>
            </a:r>
            <a:br>
              <a:rPr lang="en-US" sz="6000" dirty="0" smtClean="0"/>
            </a:br>
            <a:r>
              <a:rPr lang="en-US" sz="6000" dirty="0"/>
              <a:t/>
            </a:r>
            <a:br>
              <a:rPr lang="en-US" sz="6000" dirty="0"/>
            </a:br>
            <a:r>
              <a:rPr lang="en-US" sz="6000" dirty="0" smtClean="0"/>
              <a:t/>
            </a:r>
            <a:br>
              <a:rPr lang="en-US" sz="6000" dirty="0" smtClean="0"/>
            </a:br>
            <a:r>
              <a:rPr lang="en-US" sz="6000" dirty="0" smtClean="0"/>
              <a:t>Essential </a:t>
            </a:r>
            <a:r>
              <a:rPr lang="en-US" sz="6000" dirty="0"/>
              <a:t>Questions for Our Learning</a:t>
            </a:r>
          </a:p>
        </p:txBody>
      </p:sp>
      <p:sp>
        <p:nvSpPr>
          <p:cNvPr id="3" name="Content Placeholder 2"/>
          <p:cNvSpPr>
            <a:spLocks noGrp="1"/>
          </p:cNvSpPr>
          <p:nvPr>
            <p:ph idx="1"/>
          </p:nvPr>
        </p:nvSpPr>
        <p:spPr>
          <a:xfrm>
            <a:off x="533400" y="1905000"/>
            <a:ext cx="8153400" cy="3962400"/>
          </a:xfrm>
        </p:spPr>
        <p:txBody>
          <a:bodyPr>
            <a:normAutofit/>
          </a:bodyPr>
          <a:lstStyle/>
          <a:p>
            <a:r>
              <a:rPr lang="en-US" sz="3200" b="1" dirty="0"/>
              <a:t>How do I assure that inquiry-based learning experiences will help my students reach specific learning outcomes</a:t>
            </a:r>
            <a:r>
              <a:rPr lang="en-US" sz="3200" b="1" dirty="0" smtClean="0"/>
              <a:t>?</a:t>
            </a:r>
          </a:p>
          <a:p>
            <a:pPr marL="0" indent="0">
              <a:buNone/>
            </a:pPr>
            <a:endParaRPr lang="en-US" sz="3200" b="1" dirty="0" smtClean="0"/>
          </a:p>
          <a:p>
            <a:r>
              <a:rPr lang="en-US" sz="3200" b="1" dirty="0"/>
              <a:t>What does productive engagement look like is a science classroom?</a:t>
            </a:r>
          </a:p>
          <a:p>
            <a:pPr marL="0" indent="0">
              <a:buNone/>
            </a:pPr>
            <a:endParaRPr lang="en-US" sz="3200" dirty="0"/>
          </a:p>
          <a:p>
            <a:endParaRPr lang="en-US" sz="3200" b="1" dirty="0"/>
          </a:p>
        </p:txBody>
      </p:sp>
      <p:sp>
        <p:nvSpPr>
          <p:cNvPr id="4" name="Content Placeholder 2"/>
          <p:cNvSpPr txBox="1">
            <a:spLocks/>
          </p:cNvSpPr>
          <p:nvPr/>
        </p:nvSpPr>
        <p:spPr>
          <a:xfrm>
            <a:off x="381000" y="3766457"/>
            <a:ext cx="8001000" cy="2286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endParaRPr lang="en-US" sz="3000" b="1" dirty="0"/>
          </a:p>
        </p:txBody>
      </p:sp>
      <p:sp>
        <p:nvSpPr>
          <p:cNvPr id="6" name="Content Placeholder 2"/>
          <p:cNvSpPr txBox="1">
            <a:spLocks/>
          </p:cNvSpPr>
          <p:nvPr/>
        </p:nvSpPr>
        <p:spPr>
          <a:xfrm>
            <a:off x="4837545" y="4191000"/>
            <a:ext cx="4306455" cy="20227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endParaRPr lang="en-US" sz="3000" b="1" dirty="0"/>
          </a:p>
        </p:txBody>
      </p:sp>
    </p:spTree>
    <p:extLst>
      <p:ext uri="{BB962C8B-B14F-4D97-AF65-F5344CB8AC3E}">
        <p14:creationId xmlns:p14="http://schemas.microsoft.com/office/powerpoint/2010/main" val="1164133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962400"/>
            <a:ext cx="7239000" cy="1143000"/>
          </a:xfrm>
        </p:spPr>
        <p:txBody>
          <a:bodyPr/>
          <a:lstStyle/>
          <a:p>
            <a:pPr algn="ctr"/>
            <a:r>
              <a:rPr lang="en-US" sz="9600" dirty="0"/>
              <a:t>Let’s Do Some Science!</a:t>
            </a:r>
          </a:p>
        </p:txBody>
      </p:sp>
    </p:spTree>
    <p:extLst>
      <p:ext uri="{BB962C8B-B14F-4D97-AF65-F5344CB8AC3E}">
        <p14:creationId xmlns:p14="http://schemas.microsoft.com/office/powerpoint/2010/main" val="288615418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9.xml><?xml version="1.0" encoding="utf-8"?>
<p:tagLst xmlns:a="http://schemas.openxmlformats.org/drawingml/2006/main" xmlns:r="http://schemas.openxmlformats.org/officeDocument/2006/relationships" xmlns:p="http://schemas.openxmlformats.org/presentationml/2006/main">
  <p:tag name="__PE_POLL_EMBED_ID" val="true"/>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TM01859868[[fn=Thermal]]</Template>
  <TotalTime>620</TotalTime>
  <Words>1088</Words>
  <Application>Microsoft Office PowerPoint</Application>
  <PresentationFormat>On-screen Show (4:3)</PresentationFormat>
  <Paragraphs>229</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Thermal</vt:lpstr>
      <vt:lpstr>Please do not sit with your coach for this session.    Coaches sit at a green square and teachers sit at a pink square.</vt:lpstr>
      <vt:lpstr>Getting to Know Your Group</vt:lpstr>
      <vt:lpstr>Structure of the Day</vt:lpstr>
      <vt:lpstr>Core Statements</vt:lpstr>
      <vt:lpstr>Core Statements</vt:lpstr>
      <vt:lpstr>Reminders</vt:lpstr>
      <vt:lpstr>Learning Cohort Goals</vt:lpstr>
      <vt:lpstr>      Essential Questions for Our Learning</vt:lpstr>
      <vt:lpstr>Let’s Do Some Science!</vt:lpstr>
      <vt:lpstr>Debrief</vt:lpstr>
      <vt:lpstr>Debrief</vt:lpstr>
      <vt:lpstr>Productive Engagement</vt:lpstr>
      <vt:lpstr>PowerPoint Presentation</vt:lpstr>
      <vt:lpstr>Reflection</vt:lpstr>
      <vt:lpstr>Lunch  11:30-1:00</vt:lpstr>
      <vt:lpstr>Refining our definition of Productive Engagement</vt:lpstr>
      <vt:lpstr>Rank your top three from each chart using your sticky dots. Add any additional thoughts to charts. Return to chart that you want to discuss more. </vt:lpstr>
      <vt:lpstr>Connecting to Instructional Practice</vt:lpstr>
      <vt:lpstr>Connecting to Instructional Practice</vt:lpstr>
      <vt:lpstr>Engagement vs. Compliance</vt:lpstr>
      <vt:lpstr>Planning for Redelivery and Reflections</vt:lpstr>
      <vt:lpstr>Last Teacher Standing</vt:lpstr>
    </vt:vector>
  </TitlesOfParts>
  <Company>HCDE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HAMILTON COUNTY’S PROFESSIONAL LERNING FOR THE 2016-2017 SCHOOL YEAR              AUGUST 2016 SESSION</dc:title>
  <dc:creator>parris_jamason</dc:creator>
  <cp:lastModifiedBy>MULLINS ANGELA</cp:lastModifiedBy>
  <cp:revision>45</cp:revision>
  <cp:lastPrinted>2016-07-25T16:24:12Z</cp:lastPrinted>
  <dcterms:created xsi:type="dcterms:W3CDTF">2016-06-15T17:27:38Z</dcterms:created>
  <dcterms:modified xsi:type="dcterms:W3CDTF">2017-02-01T02:47:26Z</dcterms:modified>
</cp:coreProperties>
</file>