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71" r:id="rId4"/>
    <p:sldId id="277" r:id="rId5"/>
    <p:sldId id="272" r:id="rId6"/>
    <p:sldId id="273" r:id="rId7"/>
    <p:sldId id="274" r:id="rId8"/>
    <p:sldId id="275" r:id="rId9"/>
    <p:sldId id="261" r:id="rId10"/>
    <p:sldId id="269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10" d="100"/>
          <a:sy n="110" d="100"/>
        </p:scale>
        <p:origin x="-2298" y="-72"/>
      </p:cViewPr>
      <p:guideLst>
        <p:guide orient="horz" pos="2928"/>
        <p:guide orient="horz" pos="2932"/>
        <p:guide pos="2208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F8B1B-9F4D-4058-B3D4-B6EFB3D0EF22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6C0E2-7447-49F5-87FE-DF73063B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2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88AC48C-C65A-45D6-B789-4DDF91A60B40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15C723D3-41D2-40A9-A133-C5352965F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9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1:  Opening Visual (1-2 min)</a:t>
            </a:r>
          </a:p>
          <a:p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Welcome teachers as they enter.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Teachers in mixed groups of schools and grade/course levels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b="1" dirty="0"/>
              <a:t>Have teachers go ahead and join your PollEverywhere Group.</a:t>
            </a:r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Start on time!  Introduce yourself.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Share that this question will help us with the overarching question – have it written or posted in the room. (1-2  minutes)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6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>
                <a:latin typeface="Arial"/>
                <a:ea typeface="Times New Roman"/>
              </a:rPr>
              <a:t>Slide 10: After Lunch (1-2 min)</a:t>
            </a:r>
          </a:p>
          <a:p>
            <a:endParaRPr lang="en-US" sz="1400" dirty="0">
              <a:latin typeface="Times New Roman"/>
              <a:ea typeface="Times New Roman"/>
            </a:endParaRPr>
          </a:p>
          <a:p>
            <a:pPr marL="343414" indent="-343414">
              <a:buFont typeface="Symbol"/>
              <a:buChar char=""/>
            </a:pPr>
            <a:r>
              <a:rPr lang="en-US" sz="1400" dirty="0">
                <a:latin typeface="Arial"/>
                <a:ea typeface="Times New Roman"/>
              </a:rPr>
              <a:t>Briefly go over the structure of the day after lunch:</a:t>
            </a:r>
            <a:endParaRPr lang="en-US" sz="1400" dirty="0">
              <a:latin typeface="Times New Roman"/>
              <a:ea typeface="Times New Roman"/>
            </a:endParaRPr>
          </a:p>
          <a:p>
            <a:r>
              <a:rPr lang="en-US" sz="1400" dirty="0">
                <a:latin typeface="Arial"/>
                <a:ea typeface="Times New Roman"/>
              </a:rPr>
              <a:t>       - They will be in grade/course level sessions.</a:t>
            </a:r>
            <a:endParaRPr lang="en-US" sz="1400" dirty="0">
              <a:latin typeface="Times New Roman"/>
              <a:ea typeface="Times New Roman"/>
            </a:endParaRPr>
          </a:p>
          <a:p>
            <a:r>
              <a:rPr lang="en-US" sz="1400" dirty="0">
                <a:latin typeface="Arial"/>
                <a:ea typeface="Times New Roman"/>
              </a:rPr>
              <a:t>       - They will be discussing the reading from the ADI – Read over </a:t>
            </a:r>
          </a:p>
          <a:p>
            <a:r>
              <a:rPr lang="en-US" sz="1400" dirty="0">
                <a:latin typeface="Arial"/>
                <a:ea typeface="Times New Roman"/>
              </a:rPr>
              <a:t>          lunch if they haven’t already.  </a:t>
            </a:r>
          </a:p>
          <a:p>
            <a:r>
              <a:rPr lang="en-US" sz="1400" dirty="0">
                <a:latin typeface="Arial"/>
                <a:ea typeface="Times New Roman"/>
              </a:rPr>
              <a:t>       - We will start promptly at 1:15.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8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/>
              <a:t>Slide </a:t>
            </a:r>
            <a:r>
              <a:rPr lang="en-US" b="1" dirty="0" smtClean="0"/>
              <a:t>2: </a:t>
            </a:r>
            <a:r>
              <a:rPr lang="en-US" b="1" dirty="0"/>
              <a:t>Session Goals (1 minute</a:t>
            </a:r>
            <a:r>
              <a:rPr lang="en-US" b="1" dirty="0" smtClean="0"/>
              <a:t>)</a:t>
            </a:r>
          </a:p>
          <a:p>
            <a:endParaRPr lang="en-US" dirty="0"/>
          </a:p>
          <a:p>
            <a:pPr marL="174970" indent="-174970">
              <a:buFont typeface="Arial" panose="020B0604020202020204" pitchFamily="34" charset="0"/>
              <a:buChar char="•"/>
            </a:pPr>
            <a:r>
              <a:rPr lang="en-US" dirty="0"/>
              <a:t>Briefly go over the goals for this session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3: Introductions (2-4 min)</a:t>
            </a:r>
          </a:p>
          <a:p>
            <a:endParaRPr lang="en-US" sz="1400" dirty="0"/>
          </a:p>
          <a:p>
            <a:pPr lvl="0"/>
            <a:r>
              <a:rPr lang="en-US" sz="1400" dirty="0"/>
              <a:t>Small Group Discussion To Share: (2-4 min)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Your Name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Your School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What You Teach or Your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What one word do you associate with differentiation?
https://www.polleverywhere.com/free_text_polls/rc8aQgbMceNQE5L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3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5: Differentiation Core Statement (1-2 min)</a:t>
            </a:r>
          </a:p>
          <a:p>
            <a:endParaRPr lang="en-US" sz="1400" dirty="0"/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sz="1400" dirty="0"/>
              <a:t>Briefly share the Differentiation Core Statement</a:t>
            </a:r>
          </a:p>
          <a:p>
            <a:pPr lvl="0"/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6:  Differentiation Reading (5-7 min)</a:t>
            </a:r>
          </a:p>
          <a:p>
            <a:pPr lvl="0"/>
            <a:endParaRPr lang="en-US" sz="1400" dirty="0"/>
          </a:p>
          <a:p>
            <a:pPr marL="174970" indent="-174970">
              <a:buFont typeface="Arial" panose="020B0604020202020204" pitchFamily="34" charset="0"/>
              <a:buChar char="•"/>
            </a:pPr>
            <a:r>
              <a:rPr lang="en-US" sz="1400" dirty="0"/>
              <a:t>PTT to Read and Mark the Article (5-7 min)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7: Formative Assessment Reading and Discussion (10-15 min)</a:t>
            </a:r>
          </a:p>
          <a:p>
            <a:endParaRPr lang="en-US" sz="1400" b="1" dirty="0"/>
          </a:p>
          <a:p>
            <a:r>
              <a:rPr lang="en-US" sz="1400" dirty="0"/>
              <a:t>• Small Group Discussion: (7-10 min)</a:t>
            </a:r>
          </a:p>
          <a:p>
            <a:r>
              <a:rPr lang="en-US" sz="1400" dirty="0"/>
              <a:t>     -What one idea resonated with you the most?  Why?</a:t>
            </a:r>
          </a:p>
          <a:p>
            <a:r>
              <a:rPr lang="en-US" sz="1400" dirty="0"/>
              <a:t>     -How does this reading connect to our Core Statements?</a:t>
            </a:r>
          </a:p>
          <a:p>
            <a:r>
              <a:rPr lang="en-US" sz="1400" dirty="0"/>
              <a:t>     -What is one idea that you plan to try, hone, or rethink?</a:t>
            </a:r>
          </a:p>
          <a:p>
            <a:endParaRPr lang="en-US" sz="1400" dirty="0"/>
          </a:p>
          <a:p>
            <a:r>
              <a:rPr lang="en-US" sz="1400" dirty="0"/>
              <a:t>• Whole Group Share-out (3 min)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>
                <a:latin typeface="Arial"/>
                <a:ea typeface="Times New Roman"/>
              </a:rPr>
              <a:t>Slide 8: Reflection and Questions (5-7min)</a:t>
            </a:r>
            <a:endParaRPr lang="en-US" sz="1400" dirty="0">
              <a:latin typeface="Times New Roman"/>
              <a:ea typeface="Times New Roman"/>
            </a:endParaRPr>
          </a:p>
          <a:p>
            <a:pPr marL="343414" indent="-343414">
              <a:buFont typeface="Symbol"/>
              <a:buChar char=""/>
            </a:pPr>
            <a:r>
              <a:rPr lang="en-US" sz="1400" dirty="0">
                <a:latin typeface="Arial"/>
                <a:ea typeface="Times New Roman"/>
              </a:rPr>
              <a:t>Provide PTT to reflect on the article and discussions – Record one question that you have around Differentiation on a Notecard. (2-3 min)</a:t>
            </a:r>
          </a:p>
          <a:p>
            <a:endParaRPr lang="en-US" sz="1400" dirty="0">
              <a:latin typeface="Times New Roman"/>
              <a:ea typeface="Times New Roman"/>
            </a:endParaRPr>
          </a:p>
          <a:p>
            <a:pPr marL="343414" indent="-343414">
              <a:buFont typeface="Symbol"/>
              <a:buChar char=""/>
            </a:pPr>
            <a:r>
              <a:rPr lang="en-US" sz="1400" dirty="0">
                <a:latin typeface="Arial"/>
                <a:ea typeface="Times New Roman"/>
              </a:rPr>
              <a:t>Share your question with a partner or whole group – Refrain from answers – Let’s investigate these together. (3-5 min)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2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1400" b="1" dirty="0"/>
              <a:t>Slide 9: Connecting the Essential Questions (1-2 min)</a:t>
            </a:r>
          </a:p>
          <a:p>
            <a:endParaRPr lang="en-US" sz="1400" dirty="0"/>
          </a:p>
          <a:p>
            <a:r>
              <a:rPr lang="en-US" sz="1400" dirty="0"/>
              <a:t>      - How do I assure that inquiry-based learning experiences will help my </a:t>
            </a:r>
          </a:p>
          <a:p>
            <a:r>
              <a:rPr lang="en-US" sz="1400" dirty="0"/>
              <a:t>         students reach specific learning outcomes?</a:t>
            </a:r>
          </a:p>
          <a:p>
            <a:r>
              <a:rPr lang="en-US" sz="1400" dirty="0"/>
              <a:t>      - How can I formatively assess my students in ways that provide </a:t>
            </a:r>
          </a:p>
          <a:p>
            <a:r>
              <a:rPr lang="en-US" sz="1400" dirty="0"/>
              <a:t>         actionable data?</a:t>
            </a:r>
          </a:p>
          <a:p>
            <a:r>
              <a:rPr lang="en-US" sz="1400" dirty="0"/>
              <a:t>      - How can differentiation help me move </a:t>
            </a:r>
            <a:r>
              <a:rPr lang="en-US" sz="1400" u="sng" dirty="0"/>
              <a:t>all</a:t>
            </a:r>
            <a:r>
              <a:rPr lang="en-US" sz="1400" dirty="0"/>
              <a:t> students toward a core </a:t>
            </a:r>
          </a:p>
          <a:p>
            <a:r>
              <a:rPr lang="en-US" sz="1400" dirty="0"/>
              <a:t>         science goal?</a:t>
            </a:r>
          </a:p>
          <a:p>
            <a:r>
              <a:rPr lang="en-US" sz="1400" b="1" dirty="0"/>
              <a:t> </a:t>
            </a:r>
            <a:endParaRPr lang="en-US" sz="1400" dirty="0"/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en-US" sz="1400" dirty="0"/>
              <a:t>Briefly share the connection between the overarching inquiry question and the two </a:t>
            </a:r>
            <a:r>
              <a:rPr lang="en-US" sz="1400"/>
              <a:t>other questions.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723D3-41D2-40A9-A133-C5352965F3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C854142-7D21-49C0-A608-04C891D3DD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DB63E2-2438-4944-818A-FAF37D78CDE5}" type="datetimeFigureOut">
              <a:rPr lang="en-US" smtClean="0"/>
              <a:t>8/9/2016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18" animBg="1"/>
      <p:bldP spid="13" grpId="19" animBg="1"/>
      <p:bldP spid="13" grpId="20" animBg="1"/>
      <p:bldP spid="13" grpId="21" animBg="1"/>
      <p:bldP spid="13" grpId="22" animBg="1"/>
      <p:bldP spid="13" grpId="23" animBg="1"/>
      <p:bldP spid="13" grpId="24" animBg="1"/>
      <p:bldP spid="13" grpId="25" animBg="1"/>
      <p:bldP spid="13" grpId="26" animBg="1"/>
      <p:bldP spid="13" grpId="27" animBg="1"/>
      <p:bldP spid="13" grpId="28" animBg="1"/>
      <p:bldP spid="13" grpId="29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7699248" cy="5133316"/>
          </a:xfrm>
        </p:spPr>
        <p:txBody>
          <a:bodyPr/>
          <a:lstStyle/>
          <a:p>
            <a:r>
              <a:rPr lang="en-US" sz="4800" dirty="0"/>
              <a:t>How can differentiation help me move </a:t>
            </a:r>
            <a:r>
              <a:rPr lang="en-US" sz="4800" u="sng" dirty="0"/>
              <a:t>all</a:t>
            </a:r>
            <a:r>
              <a:rPr lang="en-US" sz="4800" dirty="0"/>
              <a:t> students toward a core science goal</a:t>
            </a:r>
            <a:r>
              <a:rPr lang="en-US" sz="4800" dirty="0" smtClean="0"/>
              <a:t>?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dirty="0">
                <a:solidFill>
                  <a:schemeClr val="tx1"/>
                </a:solidFill>
                <a:effectLst/>
                <a:latin typeface="Antique Olive Roman" pitchFamily="34" charset="0"/>
              </a:rPr>
              <a:t>Please text ________ to _______ to join our group.</a:t>
            </a:r>
            <a:br>
              <a:rPr lang="en-US" sz="4400" dirty="0">
                <a:solidFill>
                  <a:schemeClr val="tx1"/>
                </a:solidFill>
                <a:effectLst/>
                <a:latin typeface="Antique Olive Roman" pitchFamily="34" charset="0"/>
              </a:rPr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            </a:t>
            </a:r>
            <a:r>
              <a:rPr lang="en-US" sz="4400" dirty="0" smtClean="0"/>
              <a:t>AUGUST 2016 SESSION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94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239000" cy="1143000"/>
          </a:xfrm>
        </p:spPr>
        <p:txBody>
          <a:bodyPr/>
          <a:lstStyle/>
          <a:p>
            <a:pPr algn="ctr"/>
            <a:r>
              <a:rPr lang="en-US" sz="6000" dirty="0" smtClean="0"/>
              <a:t>After Lunch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382000" cy="438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/>
              <a:t>Grade/Course Level Sessions</a:t>
            </a:r>
          </a:p>
          <a:p>
            <a:r>
              <a:rPr lang="en-US" sz="4400" b="1" dirty="0" smtClean="0"/>
              <a:t>Be sure to have read the  Argument-Driven Inquiry (ADI) excerpt</a:t>
            </a:r>
          </a:p>
          <a:p>
            <a:r>
              <a:rPr lang="en-US" sz="4400" b="1" dirty="0" smtClean="0"/>
              <a:t>We will begin promptly at </a:t>
            </a:r>
            <a:r>
              <a:rPr lang="en-US" sz="4400" b="1" u="sng" dirty="0" smtClean="0"/>
              <a:t>1:15</a:t>
            </a:r>
          </a:p>
        </p:txBody>
      </p:sp>
    </p:spTree>
    <p:extLst>
      <p:ext uri="{BB962C8B-B14F-4D97-AF65-F5344CB8AC3E}">
        <p14:creationId xmlns:p14="http://schemas.microsoft.com/office/powerpoint/2010/main" val="40732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143000"/>
          </a:xfrm>
        </p:spPr>
        <p:txBody>
          <a:bodyPr/>
          <a:lstStyle/>
          <a:p>
            <a:pPr algn="ctr"/>
            <a:r>
              <a:rPr lang="en-US" sz="6000" dirty="0" smtClean="0"/>
              <a:t>Differentiation               Learning Goals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19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Identify and Discuss Common Misconceptions Often Associated with Differentiation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 smtClean="0"/>
              <a:t>Introduce Ways of Thinking About Differentiation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 smtClean="0"/>
              <a:t>Identify Questions to Explore in Our Future Learning Together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80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pPr algn="ctr"/>
            <a:r>
              <a:rPr lang="en-US" sz="4800" dirty="0" smtClean="0"/>
              <a:t>Getting to Know Your Group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20000" cy="4724400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Please Share:</a:t>
            </a:r>
          </a:p>
          <a:p>
            <a:r>
              <a:rPr lang="en-US" sz="3600" b="1" dirty="0"/>
              <a:t> Your Name</a:t>
            </a:r>
          </a:p>
          <a:p>
            <a:r>
              <a:rPr lang="en-US" sz="3600" b="1" dirty="0"/>
              <a:t> Your School</a:t>
            </a:r>
          </a:p>
          <a:p>
            <a:r>
              <a:rPr lang="en-US" sz="3600" b="1" dirty="0"/>
              <a:t> What You Teach or Your Role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Differentiation</a:t>
            </a:r>
            <a:br>
              <a:rPr lang="en-US" sz="5200" dirty="0" smtClean="0"/>
            </a:br>
            <a:r>
              <a:rPr lang="en-US" sz="5200" dirty="0" smtClean="0"/>
              <a:t>Core Statement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467600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Differentiation is not about lowering the standard, but rather about providing access to or deepening the understanding of the standard.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428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Differentiation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Take a few moments of PTT to read and mark the text.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71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can differentiation help me move </a:t>
            </a:r>
            <a:r>
              <a:rPr lang="en-US" b="1" u="sng" dirty="0"/>
              <a:t>all</a:t>
            </a:r>
            <a:r>
              <a:rPr lang="en-US" b="1" dirty="0"/>
              <a:t> students toward a core science goal?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48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Differentiation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91500" cy="5257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What one idea resonated with you the most? Why?</a:t>
            </a:r>
          </a:p>
          <a:p>
            <a:r>
              <a:rPr lang="en-US" sz="4400" b="1" dirty="0" smtClean="0"/>
              <a:t>How does this reading connect to our Core Statement?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What is one idea that you plan to think more about?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813" y="6248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How can differentiation help me move </a:t>
            </a:r>
            <a:r>
              <a:rPr lang="en-US" sz="2000" b="1" u="sng" dirty="0"/>
              <a:t>all</a:t>
            </a:r>
            <a:r>
              <a:rPr lang="en-US" sz="2000" b="1" dirty="0"/>
              <a:t> students toward a core science goal?</a:t>
            </a:r>
            <a:br>
              <a:rPr lang="en-US" sz="2000" b="1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250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algn="ctr"/>
            <a:r>
              <a:rPr lang="en-US" sz="5200" dirty="0" smtClean="0"/>
              <a:t>Differentiation </a:t>
            </a:r>
            <a:br>
              <a:rPr lang="en-US" sz="5200" dirty="0" smtClean="0"/>
            </a:b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Reflection and </a:t>
            </a:r>
          </a:p>
          <a:p>
            <a:pPr marL="0" indent="0" algn="ctr">
              <a:buNone/>
            </a:pPr>
            <a:r>
              <a:rPr lang="en-US" sz="9600" b="1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71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can differentiation help me move </a:t>
            </a:r>
            <a:r>
              <a:rPr lang="en-US" b="1" u="sng" dirty="0"/>
              <a:t>all</a:t>
            </a:r>
            <a:r>
              <a:rPr lang="en-US" b="1" dirty="0"/>
              <a:t> students toward a core science goal?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10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61" y="152400"/>
            <a:ext cx="8686800" cy="1143000"/>
          </a:xfrm>
        </p:spPr>
        <p:txBody>
          <a:bodyPr/>
          <a:lstStyle/>
          <a:p>
            <a:pPr algn="ctr"/>
            <a:r>
              <a:rPr lang="en-US" sz="6000" dirty="0" smtClean="0"/>
              <a:t>Differentiation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1676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How do I assure that inquiry-based learning experiences will help my students reach specific learning outcomes?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766457"/>
            <a:ext cx="40767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How can I formatively assess my students in ways that provide actionable data?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733800"/>
            <a:ext cx="4343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 smtClean="0"/>
              <a:t>How can differentiation help me move </a:t>
            </a:r>
            <a:r>
              <a:rPr lang="en-US" sz="3000" b="1" u="sng" dirty="0" smtClean="0"/>
              <a:t>all</a:t>
            </a:r>
            <a:r>
              <a:rPr lang="en-US" sz="3000" b="1" dirty="0" smtClean="0"/>
              <a:t> students toward a core science goal?</a:t>
            </a:r>
          </a:p>
        </p:txBody>
      </p:sp>
    </p:spTree>
    <p:extLst>
      <p:ext uri="{BB962C8B-B14F-4D97-AF65-F5344CB8AC3E}">
        <p14:creationId xmlns:p14="http://schemas.microsoft.com/office/powerpoint/2010/main" val="11641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cb22995-6d46-4b42-bb82-9d1529e286a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755</TotalTime>
  <Words>659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Thermal</vt:lpstr>
      <vt:lpstr>How can differentiation help me move all students toward a core science goal?  Please text ________ to _______ to join our group.              AUGUST 2016 SESSION</vt:lpstr>
      <vt:lpstr>Differentiation               Learning Goals</vt:lpstr>
      <vt:lpstr>Getting to Know Your Group</vt:lpstr>
      <vt:lpstr>PowerPoint Presentation</vt:lpstr>
      <vt:lpstr>Differentiation Core Statement</vt:lpstr>
      <vt:lpstr>Differentiation </vt:lpstr>
      <vt:lpstr>Differentiation </vt:lpstr>
      <vt:lpstr>Differentiation  </vt:lpstr>
      <vt:lpstr>Differentiation</vt:lpstr>
      <vt:lpstr>After Lunch</vt:lpstr>
    </vt:vector>
  </TitlesOfParts>
  <Company>HCDE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HAMILTON COUNTY’S PROFESSIONAL LERNING FOR THE 2016-2017 SCHOOL YEAR              AUGUST 2016 SESSION</dc:title>
  <dc:creator>parris_jamason</dc:creator>
  <cp:lastModifiedBy>Kim Brown</cp:lastModifiedBy>
  <cp:revision>39</cp:revision>
  <cp:lastPrinted>2016-07-25T16:25:31Z</cp:lastPrinted>
  <dcterms:created xsi:type="dcterms:W3CDTF">2016-06-15T17:27:38Z</dcterms:created>
  <dcterms:modified xsi:type="dcterms:W3CDTF">2016-08-09T11:39:20Z</dcterms:modified>
</cp:coreProperties>
</file>