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52"/>
  </p:notesMasterIdLst>
  <p:sldIdLst>
    <p:sldId id="277" r:id="rId2"/>
    <p:sldId id="278" r:id="rId3"/>
    <p:sldId id="282" r:id="rId4"/>
    <p:sldId id="281" r:id="rId5"/>
    <p:sldId id="283" r:id="rId6"/>
    <p:sldId id="279" r:id="rId7"/>
    <p:sldId id="284" r:id="rId8"/>
    <p:sldId id="287" r:id="rId9"/>
    <p:sldId id="286" r:id="rId10"/>
    <p:sldId id="285" r:id="rId11"/>
    <p:sldId id="256" r:id="rId12"/>
    <p:sldId id="257" r:id="rId13"/>
    <p:sldId id="264" r:id="rId14"/>
    <p:sldId id="260" r:id="rId15"/>
    <p:sldId id="275" r:id="rId16"/>
    <p:sldId id="273" r:id="rId17"/>
    <p:sldId id="274" r:id="rId18"/>
    <p:sldId id="258" r:id="rId19"/>
    <p:sldId id="265" r:id="rId20"/>
    <p:sldId id="266" r:id="rId21"/>
    <p:sldId id="272" r:id="rId22"/>
    <p:sldId id="270" r:id="rId23"/>
    <p:sldId id="259" r:id="rId24"/>
    <p:sldId id="261" r:id="rId25"/>
    <p:sldId id="262" r:id="rId26"/>
    <p:sldId id="276" r:id="rId27"/>
    <p:sldId id="267" r:id="rId28"/>
    <p:sldId id="271" r:id="rId29"/>
    <p:sldId id="268"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2" r:id="rId43"/>
    <p:sldId id="303" r:id="rId44"/>
    <p:sldId id="301" r:id="rId45"/>
    <p:sldId id="306" r:id="rId46"/>
    <p:sldId id="307" r:id="rId47"/>
    <p:sldId id="305" r:id="rId48"/>
    <p:sldId id="304" r:id="rId49"/>
    <p:sldId id="308" r:id="rId50"/>
    <p:sldId id="309"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26" autoAdjust="0"/>
    <p:restoredTop sz="94660"/>
  </p:normalViewPr>
  <p:slideViewPr>
    <p:cSldViewPr snapToGrid="0">
      <p:cViewPr>
        <p:scale>
          <a:sx n="60" d="100"/>
          <a:sy n="60" d="100"/>
        </p:scale>
        <p:origin x="834"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11A549-EB31-42C8-8D8D-34109E5FC221}" type="datetimeFigureOut">
              <a:rPr lang="en-US" smtClean="0"/>
              <a:t>8/6/2017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16767-1A89-40A7-98DE-A11B2965588E}" type="slidenum">
              <a:rPr lang="en-US" smtClean="0"/>
              <a:t>‹#›</a:t>
            </a:fld>
            <a:endParaRPr lang="en-US"/>
          </a:p>
        </p:txBody>
      </p:sp>
    </p:spTree>
    <p:extLst>
      <p:ext uri="{BB962C8B-B14F-4D97-AF65-F5344CB8AC3E}">
        <p14:creationId xmlns:p14="http://schemas.microsoft.com/office/powerpoint/2010/main" val="1368269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buNone/>
            </a:pPr>
            <a:r>
              <a:rPr lang="en-US" sz="1600" dirty="0" smtClean="0"/>
              <a:t>The </a:t>
            </a:r>
            <a:r>
              <a:rPr lang="en-US" sz="1600" dirty="0"/>
              <a:t>science and engineering practices are used as a means to learn science by doing science, thus combining knowledge with skill. The goal is to allow students to discover how scientific knowledge is produced and how engineering solutions are developed. The following practices should not be taught in isolation or as a separate unit, but rather differentiated at each grade level from K-12 and integrated into all core ideas employed throughout the school year. These are not to be taught in isolation but are embedded throughout the language of the standards. </a:t>
            </a:r>
            <a:endParaRPr sz="1600" dirty="0"/>
          </a:p>
        </p:txBody>
      </p:sp>
    </p:spTree>
    <p:extLst>
      <p:ext uri="{BB962C8B-B14F-4D97-AF65-F5344CB8AC3E}">
        <p14:creationId xmlns:p14="http://schemas.microsoft.com/office/powerpoint/2010/main" val="1361108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285750" indent="-285750">
              <a:buClr>
                <a:schemeClr val="dk1"/>
              </a:buClr>
              <a:buSzPct val="100000"/>
            </a:pPr>
            <a:r>
              <a:rPr lang="en" sz="1600" dirty="0" smtClean="0">
                <a:solidFill>
                  <a:schemeClr val="dk1"/>
                </a:solidFill>
              </a:rPr>
              <a:t>These are t</a:t>
            </a:r>
            <a:r>
              <a:rPr lang="en-US" sz="1600" dirty="0" smtClean="0">
                <a:solidFill>
                  <a:schemeClr val="dk1"/>
                </a:solidFill>
              </a:rPr>
              <a:t>he</a:t>
            </a:r>
            <a:r>
              <a:rPr lang="en" sz="1600" dirty="0" smtClean="0">
                <a:solidFill>
                  <a:schemeClr val="dk1"/>
                </a:solidFill>
              </a:rPr>
              <a:t> same as t</a:t>
            </a:r>
            <a:r>
              <a:rPr lang="en-US" sz="1600" dirty="0" smtClean="0">
                <a:solidFill>
                  <a:schemeClr val="dk1"/>
                </a:solidFill>
              </a:rPr>
              <a:t>he</a:t>
            </a:r>
            <a:r>
              <a:rPr lang="en" sz="1600" dirty="0" smtClean="0">
                <a:solidFill>
                  <a:schemeClr val="dk1"/>
                </a:solidFill>
              </a:rPr>
              <a:t> Literacy Skills for Math</a:t>
            </a:r>
          </a:p>
          <a:p>
            <a:pPr>
              <a:buClr>
                <a:schemeClr val="dk1"/>
              </a:buClr>
              <a:buSzPct val="100000"/>
              <a:buNone/>
            </a:pPr>
            <a:endParaRPr sz="1600" dirty="0"/>
          </a:p>
        </p:txBody>
      </p:sp>
    </p:spTree>
    <p:extLst>
      <p:ext uri="{BB962C8B-B14F-4D97-AF65-F5344CB8AC3E}">
        <p14:creationId xmlns:p14="http://schemas.microsoft.com/office/powerpoint/2010/main" val="1063174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group jigsaw activity.  Groups will use chart paper to document the types of questions for each section.  After whole discussion, give out PBS handout. </a:t>
            </a:r>
          </a:p>
          <a:p>
            <a:endParaRPr lang="en-US" dirty="0"/>
          </a:p>
        </p:txBody>
      </p:sp>
      <p:sp>
        <p:nvSpPr>
          <p:cNvPr id="4" name="Slide Number Placeholder 3"/>
          <p:cNvSpPr>
            <a:spLocks noGrp="1"/>
          </p:cNvSpPr>
          <p:nvPr>
            <p:ph type="sldNum" sz="quarter" idx="10"/>
          </p:nvPr>
        </p:nvSpPr>
        <p:spPr/>
        <p:txBody>
          <a:bodyPr/>
          <a:lstStyle/>
          <a:p>
            <a:fld id="{99E16767-1A89-40A7-98DE-A11B2965588E}" type="slidenum">
              <a:rPr lang="en-US" smtClean="0"/>
              <a:t>42</a:t>
            </a:fld>
            <a:endParaRPr lang="en-US"/>
          </a:p>
        </p:txBody>
      </p:sp>
    </p:spTree>
    <p:extLst>
      <p:ext uri="{BB962C8B-B14F-4D97-AF65-F5344CB8AC3E}">
        <p14:creationId xmlns:p14="http://schemas.microsoft.com/office/powerpoint/2010/main" val="3184492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Allow PTT and 1-2 minutes of whole group share out</a:t>
            </a:r>
            <a:endParaRPr lang="en-US" dirty="0"/>
          </a:p>
        </p:txBody>
      </p:sp>
      <p:sp>
        <p:nvSpPr>
          <p:cNvPr id="4" name="Slide Number Placeholder 3"/>
          <p:cNvSpPr>
            <a:spLocks noGrp="1"/>
          </p:cNvSpPr>
          <p:nvPr>
            <p:ph type="sldNum" sz="quarter" idx="10"/>
          </p:nvPr>
        </p:nvSpPr>
        <p:spPr/>
        <p:txBody>
          <a:bodyPr/>
          <a:lstStyle/>
          <a:p>
            <a:fld id="{99E16767-1A89-40A7-98DE-A11B2965588E}" type="slidenum">
              <a:rPr lang="en-US" smtClean="0"/>
              <a:t>45</a:t>
            </a:fld>
            <a:endParaRPr lang="en-US"/>
          </a:p>
        </p:txBody>
      </p:sp>
    </p:spTree>
    <p:extLst>
      <p:ext uri="{BB962C8B-B14F-4D97-AF65-F5344CB8AC3E}">
        <p14:creationId xmlns:p14="http://schemas.microsoft.com/office/powerpoint/2010/main" val="2426797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page of the NGSS@NSTA packet.</a:t>
            </a:r>
            <a:r>
              <a:rPr lang="en-US" baseline="0" dirty="0" smtClean="0"/>
              <a:t> Have Readers create a T-Chart to share out….</a:t>
            </a:r>
            <a:endParaRPr lang="en-US" dirty="0"/>
          </a:p>
        </p:txBody>
      </p:sp>
      <p:sp>
        <p:nvSpPr>
          <p:cNvPr id="4" name="Slide Number Placeholder 3"/>
          <p:cNvSpPr>
            <a:spLocks noGrp="1"/>
          </p:cNvSpPr>
          <p:nvPr>
            <p:ph type="sldNum" sz="quarter" idx="10"/>
          </p:nvPr>
        </p:nvSpPr>
        <p:spPr/>
        <p:txBody>
          <a:bodyPr/>
          <a:lstStyle/>
          <a:p>
            <a:fld id="{99E16767-1A89-40A7-98DE-A11B2965588E}" type="slidenum">
              <a:rPr lang="en-US" smtClean="0"/>
              <a:t>48</a:t>
            </a:fld>
            <a:endParaRPr lang="en-US"/>
          </a:p>
        </p:txBody>
      </p:sp>
    </p:spTree>
    <p:extLst>
      <p:ext uri="{BB962C8B-B14F-4D97-AF65-F5344CB8AC3E}">
        <p14:creationId xmlns:p14="http://schemas.microsoft.com/office/powerpoint/2010/main" val="3737094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Scientific and Engineering Practices in the K-12 Classrooms article </a:t>
            </a:r>
            <a:endParaRPr lang="en-US" dirty="0"/>
          </a:p>
        </p:txBody>
      </p:sp>
      <p:sp>
        <p:nvSpPr>
          <p:cNvPr id="4" name="Slide Number Placeholder 3"/>
          <p:cNvSpPr>
            <a:spLocks noGrp="1"/>
          </p:cNvSpPr>
          <p:nvPr>
            <p:ph type="sldNum" sz="quarter" idx="10"/>
          </p:nvPr>
        </p:nvSpPr>
        <p:spPr/>
        <p:txBody>
          <a:bodyPr/>
          <a:lstStyle/>
          <a:p>
            <a:fld id="{99E16767-1A89-40A7-98DE-A11B2965588E}" type="slidenum">
              <a:rPr lang="en-US" smtClean="0"/>
              <a:t>49</a:t>
            </a:fld>
            <a:endParaRPr lang="en-US"/>
          </a:p>
        </p:txBody>
      </p:sp>
    </p:spTree>
    <p:extLst>
      <p:ext uri="{BB962C8B-B14F-4D97-AF65-F5344CB8AC3E}">
        <p14:creationId xmlns:p14="http://schemas.microsoft.com/office/powerpoint/2010/main" val="1153024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341854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 dirty="0"/>
          </a:p>
        </p:txBody>
      </p:sp>
    </p:spTree>
    <p:extLst>
      <p:ext uri="{BB962C8B-B14F-4D97-AF65-F5344CB8AC3E}">
        <p14:creationId xmlns:p14="http://schemas.microsoft.com/office/powerpoint/2010/main" val="3503259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242978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buNone/>
            </a:pPr>
            <a:r>
              <a:rPr lang="en-US" sz="1600" dirty="0" smtClean="0"/>
              <a:t>The </a:t>
            </a:r>
            <a:r>
              <a:rPr lang="en-US" sz="1600" dirty="0"/>
              <a:t>science and engineering practices are used as a means to learn science by doing science, thus combining knowledge with skill. The goal is to allow students to discover how scientific knowledge is produced and how engineering solutions are developed. The following practices should not be taught in isolation or as a separate unit, but rather differentiated at each grade level from K-12 and integrated into all core ideas employed throughout the school year. These are not to be taught in isolation but are embedded throughout the language of the standards. </a:t>
            </a:r>
            <a:endParaRPr sz="1600" dirty="0"/>
          </a:p>
        </p:txBody>
      </p:sp>
    </p:spTree>
    <p:extLst>
      <p:ext uri="{BB962C8B-B14F-4D97-AF65-F5344CB8AC3E}">
        <p14:creationId xmlns:p14="http://schemas.microsoft.com/office/powerpoint/2010/main" val="1939007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 dirty="0"/>
          </a:p>
        </p:txBody>
      </p:sp>
    </p:spTree>
    <p:extLst>
      <p:ext uri="{BB962C8B-B14F-4D97-AF65-F5344CB8AC3E}">
        <p14:creationId xmlns:p14="http://schemas.microsoft.com/office/powerpoint/2010/main" val="3195647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791308" y="4343400"/>
            <a:ext cx="5486400" cy="4114800"/>
          </a:xfrm>
          <a:prstGeom prst="rect">
            <a:avLst/>
          </a:prstGeom>
        </p:spPr>
        <p:txBody>
          <a:bodyPr lIns="91425" tIns="91425" rIns="91425" bIns="91425" anchor="t" anchorCtr="0">
            <a:noAutofit/>
          </a:bodyPr>
          <a:lstStyle/>
          <a:p>
            <a:pPr lvl="0">
              <a:buNone/>
            </a:pPr>
            <a:r>
              <a:rPr lang="en-US" sz="1400" b="1" dirty="0">
                <a:solidFill>
                  <a:schemeClr val="dk1"/>
                </a:solidFill>
                <a:latin typeface="Calibri"/>
                <a:ea typeface="Calibri"/>
                <a:cs typeface="Calibri"/>
                <a:sym typeface="Calibri"/>
              </a:rPr>
              <a:t>Disciplinary Core Ideas and Components: The Framework for K-12 Science Education describes the progression of disciplinary core ideas (DCIs) and gives grade level end points. These core ideas and the component ideas are the structure and organization of the Tennessee Academic Standards for Science. Focusing on a limited number of ideas, grades K-12 will deepen content knowledge and build on learning. The progressions are designed to build on student understanding of science with developmental appropriateness. </a:t>
            </a:r>
            <a:endParaRPr lang="en" sz="1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8704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285750" indent="-285750">
              <a:buClr>
                <a:schemeClr val="dk1"/>
              </a:buClr>
              <a:buSzPct val="100000"/>
            </a:pPr>
            <a:r>
              <a:rPr lang="en" sz="1600" dirty="0" smtClean="0">
                <a:solidFill>
                  <a:schemeClr val="dk1"/>
                </a:solidFill>
              </a:rPr>
              <a:t>These are t</a:t>
            </a:r>
            <a:r>
              <a:rPr lang="en-US" sz="1600" dirty="0" smtClean="0">
                <a:solidFill>
                  <a:schemeClr val="dk1"/>
                </a:solidFill>
              </a:rPr>
              <a:t>he</a:t>
            </a:r>
            <a:r>
              <a:rPr lang="en" sz="1600" dirty="0" smtClean="0">
                <a:solidFill>
                  <a:schemeClr val="dk1"/>
                </a:solidFill>
              </a:rPr>
              <a:t> same as t</a:t>
            </a:r>
            <a:r>
              <a:rPr lang="en-US" sz="1600" dirty="0" smtClean="0">
                <a:solidFill>
                  <a:schemeClr val="dk1"/>
                </a:solidFill>
              </a:rPr>
              <a:t>he</a:t>
            </a:r>
            <a:r>
              <a:rPr lang="en" sz="1600" dirty="0" smtClean="0">
                <a:solidFill>
                  <a:schemeClr val="dk1"/>
                </a:solidFill>
              </a:rPr>
              <a:t> Literacy Skills for Math</a:t>
            </a:r>
          </a:p>
          <a:p>
            <a:pPr>
              <a:buClr>
                <a:schemeClr val="dk1"/>
              </a:buClr>
              <a:buSzPct val="100000"/>
              <a:buNone/>
            </a:pPr>
            <a:endParaRPr sz="1600" dirty="0"/>
          </a:p>
        </p:txBody>
      </p:sp>
    </p:spTree>
    <p:extLst>
      <p:ext uri="{BB962C8B-B14F-4D97-AF65-F5344CB8AC3E}">
        <p14:creationId xmlns:p14="http://schemas.microsoft.com/office/powerpoint/2010/main" val="602593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285750" indent="-285750">
              <a:buClr>
                <a:schemeClr val="dk1"/>
              </a:buClr>
              <a:buSzPct val="100000"/>
            </a:pPr>
            <a:r>
              <a:rPr lang="en" sz="1600" dirty="0" smtClean="0">
                <a:solidFill>
                  <a:schemeClr val="dk1"/>
                </a:solidFill>
              </a:rPr>
              <a:t>These are t</a:t>
            </a:r>
            <a:r>
              <a:rPr lang="en-US" sz="1600" dirty="0" smtClean="0">
                <a:solidFill>
                  <a:schemeClr val="dk1"/>
                </a:solidFill>
              </a:rPr>
              <a:t>he</a:t>
            </a:r>
            <a:r>
              <a:rPr lang="en" sz="1600" dirty="0" smtClean="0">
                <a:solidFill>
                  <a:schemeClr val="dk1"/>
                </a:solidFill>
              </a:rPr>
              <a:t> same as t</a:t>
            </a:r>
            <a:r>
              <a:rPr lang="en-US" sz="1600" dirty="0" smtClean="0">
                <a:solidFill>
                  <a:schemeClr val="dk1"/>
                </a:solidFill>
              </a:rPr>
              <a:t>he</a:t>
            </a:r>
            <a:r>
              <a:rPr lang="en" sz="1600" dirty="0" smtClean="0">
                <a:solidFill>
                  <a:schemeClr val="dk1"/>
                </a:solidFill>
              </a:rPr>
              <a:t> Literacy Skills for Math</a:t>
            </a:r>
          </a:p>
          <a:p>
            <a:pPr>
              <a:buClr>
                <a:schemeClr val="dk1"/>
              </a:buClr>
              <a:buSzPct val="100000"/>
              <a:buNone/>
            </a:pPr>
            <a:endParaRPr sz="1600" dirty="0"/>
          </a:p>
        </p:txBody>
      </p:sp>
    </p:spTree>
    <p:extLst>
      <p:ext uri="{BB962C8B-B14F-4D97-AF65-F5344CB8AC3E}">
        <p14:creationId xmlns:p14="http://schemas.microsoft.com/office/powerpoint/2010/main" val="4198323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smtClean="0"/>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202A0E27-5705-4C96-8CBA-F76378A04B78}" type="datetimeFigureOut">
              <a:rPr lang="en-US" smtClean="0"/>
              <a:t>8/6/2017</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EAC68065-F2A6-427B-893D-67183AC0B4E2}" type="slidenum">
              <a:rPr lang="en-US" smtClean="0"/>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76853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2A0E27-5705-4C96-8CBA-F76378A04B78}" type="datetimeFigureOut">
              <a:rPr lang="en-US" smtClean="0"/>
              <a:t>8/6/2017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C68065-F2A6-427B-893D-67183AC0B4E2}" type="slidenum">
              <a:rPr lang="en-US" smtClean="0"/>
              <a:t>‹#›</a:t>
            </a:fld>
            <a:endParaRPr lang="en-US"/>
          </a:p>
        </p:txBody>
      </p:sp>
    </p:spTree>
    <p:extLst>
      <p:ext uri="{BB962C8B-B14F-4D97-AF65-F5344CB8AC3E}">
        <p14:creationId xmlns:p14="http://schemas.microsoft.com/office/powerpoint/2010/main" val="2178727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2A0E27-5705-4C96-8CBA-F76378A04B78}" type="datetimeFigureOut">
              <a:rPr lang="en-US" smtClean="0"/>
              <a:t>8/6/2017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C68065-F2A6-427B-893D-67183AC0B4E2}" type="slidenum">
              <a:rPr lang="en-US" smtClean="0"/>
              <a:t>‹#›</a:t>
            </a:fld>
            <a:endParaRPr lang="en-US"/>
          </a:p>
        </p:txBody>
      </p:sp>
    </p:spTree>
    <p:extLst>
      <p:ext uri="{BB962C8B-B14F-4D97-AF65-F5344CB8AC3E}">
        <p14:creationId xmlns:p14="http://schemas.microsoft.com/office/powerpoint/2010/main" val="44582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2">
    <p:spTree>
      <p:nvGrpSpPr>
        <p:cNvPr id="1" name="Shape 61"/>
        <p:cNvGrpSpPr/>
        <p:nvPr/>
      </p:nvGrpSpPr>
      <p:grpSpPr>
        <a:xfrm>
          <a:off x="0" y="0"/>
          <a:ext cx="0" cy="0"/>
          <a:chOff x="0" y="0"/>
          <a:chExt cx="0" cy="0"/>
        </a:xfrm>
      </p:grpSpPr>
      <p:sp>
        <p:nvSpPr>
          <p:cNvPr id="62" name="Shape 62"/>
          <p:cNvSpPr/>
          <p:nvPr/>
        </p:nvSpPr>
        <p:spPr>
          <a:xfrm>
            <a:off x="0" y="0"/>
            <a:ext cx="12192000" cy="6858000"/>
          </a:xfrm>
          <a:prstGeom prst="rect">
            <a:avLst/>
          </a:prstGeom>
          <a:solidFill>
            <a:srgbClr val="FFFFFF"/>
          </a:solidFill>
          <a:ln>
            <a:noFill/>
          </a:ln>
        </p:spPr>
        <p:txBody>
          <a:bodyPr lIns="121900" tIns="121900" rIns="121900" bIns="121900" anchor="ctr" anchorCtr="0">
            <a:noAutofit/>
          </a:bodyPr>
          <a:lstStyle/>
          <a:p>
            <a:pPr lvl="0">
              <a:spcBef>
                <a:spcPts val="0"/>
              </a:spcBef>
              <a:buNone/>
            </a:pPr>
            <a:endParaRPr sz="2400" dirty="0"/>
          </a:p>
        </p:txBody>
      </p:sp>
      <p:sp>
        <p:nvSpPr>
          <p:cNvPr id="63" name="Shape 63"/>
          <p:cNvSpPr txBox="1">
            <a:spLocks noGrp="1"/>
          </p:cNvSpPr>
          <p:nvPr>
            <p:ph type="title"/>
          </p:nvPr>
        </p:nvSpPr>
        <p:spPr>
          <a:xfrm>
            <a:off x="389167" y="542533"/>
            <a:ext cx="4052800" cy="1851600"/>
          </a:xfrm>
          <a:prstGeom prst="rect">
            <a:avLst/>
          </a:prstGeom>
          <a:noFill/>
        </p:spPr>
        <p:txBody>
          <a:bodyPr lIns="91425" tIns="91425" rIns="91425" bIns="91425" anchor="b" anchorCtr="0"/>
          <a:lstStyle>
            <a:lvl1pPr lvl="0" algn="l">
              <a:lnSpc>
                <a:spcPct val="100000"/>
              </a:lnSpc>
              <a:spcBef>
                <a:spcPts val="0"/>
              </a:spcBef>
              <a:spcAft>
                <a:spcPts val="0"/>
              </a:spcAft>
              <a:buClr>
                <a:srgbClr val="000000"/>
              </a:buClr>
              <a:buSzPct val="100000"/>
              <a:buNone/>
              <a:defRPr sz="4000" b="1">
                <a:solidFill>
                  <a:srgbClr val="000000"/>
                </a:solidFill>
              </a:defRPr>
            </a:lvl1pPr>
            <a:lvl2pPr lvl="1" algn="l">
              <a:lnSpc>
                <a:spcPct val="100000"/>
              </a:lnSpc>
              <a:spcBef>
                <a:spcPts val="0"/>
              </a:spcBef>
              <a:spcAft>
                <a:spcPts val="0"/>
              </a:spcAft>
              <a:buClr>
                <a:srgbClr val="000000"/>
              </a:buClr>
              <a:buSzPct val="100000"/>
              <a:buNone/>
              <a:defRPr sz="4000" b="1">
                <a:solidFill>
                  <a:srgbClr val="000000"/>
                </a:solidFill>
              </a:defRPr>
            </a:lvl2pPr>
            <a:lvl3pPr lvl="2" algn="l">
              <a:lnSpc>
                <a:spcPct val="100000"/>
              </a:lnSpc>
              <a:spcBef>
                <a:spcPts val="0"/>
              </a:spcBef>
              <a:spcAft>
                <a:spcPts val="0"/>
              </a:spcAft>
              <a:buClr>
                <a:srgbClr val="000000"/>
              </a:buClr>
              <a:buSzPct val="100000"/>
              <a:buNone/>
              <a:defRPr sz="4000" b="1">
                <a:solidFill>
                  <a:srgbClr val="000000"/>
                </a:solidFill>
              </a:defRPr>
            </a:lvl3pPr>
            <a:lvl4pPr lvl="3" algn="l">
              <a:lnSpc>
                <a:spcPct val="100000"/>
              </a:lnSpc>
              <a:spcBef>
                <a:spcPts val="0"/>
              </a:spcBef>
              <a:spcAft>
                <a:spcPts val="0"/>
              </a:spcAft>
              <a:buClr>
                <a:srgbClr val="000000"/>
              </a:buClr>
              <a:buSzPct val="100000"/>
              <a:buNone/>
              <a:defRPr sz="4000" b="1">
                <a:solidFill>
                  <a:srgbClr val="000000"/>
                </a:solidFill>
              </a:defRPr>
            </a:lvl4pPr>
            <a:lvl5pPr lvl="4" algn="l">
              <a:lnSpc>
                <a:spcPct val="100000"/>
              </a:lnSpc>
              <a:spcBef>
                <a:spcPts val="0"/>
              </a:spcBef>
              <a:spcAft>
                <a:spcPts val="0"/>
              </a:spcAft>
              <a:buClr>
                <a:srgbClr val="000000"/>
              </a:buClr>
              <a:buSzPct val="100000"/>
              <a:buNone/>
              <a:defRPr sz="4000" b="1">
                <a:solidFill>
                  <a:srgbClr val="000000"/>
                </a:solidFill>
              </a:defRPr>
            </a:lvl5pPr>
            <a:lvl6pPr lvl="5" algn="l">
              <a:lnSpc>
                <a:spcPct val="100000"/>
              </a:lnSpc>
              <a:spcBef>
                <a:spcPts val="0"/>
              </a:spcBef>
              <a:spcAft>
                <a:spcPts val="0"/>
              </a:spcAft>
              <a:buClr>
                <a:srgbClr val="000000"/>
              </a:buClr>
              <a:buSzPct val="100000"/>
              <a:buNone/>
              <a:defRPr sz="4000" b="1">
                <a:solidFill>
                  <a:srgbClr val="000000"/>
                </a:solidFill>
              </a:defRPr>
            </a:lvl6pPr>
            <a:lvl7pPr lvl="6" algn="l">
              <a:lnSpc>
                <a:spcPct val="100000"/>
              </a:lnSpc>
              <a:spcBef>
                <a:spcPts val="0"/>
              </a:spcBef>
              <a:spcAft>
                <a:spcPts val="0"/>
              </a:spcAft>
              <a:buClr>
                <a:srgbClr val="000000"/>
              </a:buClr>
              <a:buSzPct val="100000"/>
              <a:buNone/>
              <a:defRPr sz="4000" b="1">
                <a:solidFill>
                  <a:srgbClr val="000000"/>
                </a:solidFill>
              </a:defRPr>
            </a:lvl7pPr>
            <a:lvl8pPr lvl="7" algn="l">
              <a:lnSpc>
                <a:spcPct val="100000"/>
              </a:lnSpc>
              <a:spcBef>
                <a:spcPts val="0"/>
              </a:spcBef>
              <a:spcAft>
                <a:spcPts val="0"/>
              </a:spcAft>
              <a:buClr>
                <a:srgbClr val="000000"/>
              </a:buClr>
              <a:buSzPct val="100000"/>
              <a:buNone/>
              <a:defRPr sz="4000" b="1">
                <a:solidFill>
                  <a:srgbClr val="000000"/>
                </a:solidFill>
              </a:defRPr>
            </a:lvl8pPr>
            <a:lvl9pPr lvl="8" algn="l">
              <a:lnSpc>
                <a:spcPct val="100000"/>
              </a:lnSpc>
              <a:spcBef>
                <a:spcPts val="0"/>
              </a:spcBef>
              <a:spcAft>
                <a:spcPts val="0"/>
              </a:spcAft>
              <a:buClr>
                <a:srgbClr val="000000"/>
              </a:buClr>
              <a:buSzPct val="100000"/>
              <a:buNone/>
              <a:defRPr sz="4000" b="1">
                <a:solidFill>
                  <a:srgbClr val="000000"/>
                </a:solidFill>
              </a:defRPr>
            </a:lvl9pPr>
          </a:lstStyle>
          <a:p>
            <a:endParaRPr/>
          </a:p>
        </p:txBody>
      </p:sp>
      <p:sp>
        <p:nvSpPr>
          <p:cNvPr id="64" name="Shape 64"/>
          <p:cNvSpPr txBox="1">
            <a:spLocks noGrp="1"/>
          </p:cNvSpPr>
          <p:nvPr>
            <p:ph type="body" idx="1"/>
          </p:nvPr>
        </p:nvSpPr>
        <p:spPr>
          <a:xfrm>
            <a:off x="389251" y="2738289"/>
            <a:ext cx="4052800" cy="3170800"/>
          </a:xfrm>
          <a:prstGeom prst="rect">
            <a:avLst/>
          </a:prstGeom>
          <a:noFill/>
        </p:spPr>
        <p:txBody>
          <a:bodyPr lIns="91425" tIns="91425" rIns="91425" bIns="91425" anchor="t" anchorCtr="0"/>
          <a:lstStyle>
            <a:lvl1pPr lvl="0" algn="l">
              <a:lnSpc>
                <a:spcPct val="115000"/>
              </a:lnSpc>
              <a:spcBef>
                <a:spcPts val="0"/>
              </a:spcBef>
              <a:spcAft>
                <a:spcPts val="2133"/>
              </a:spcAft>
              <a:buClr>
                <a:srgbClr val="212121"/>
              </a:buClr>
              <a:buSzPct val="100000"/>
              <a:buChar char="●"/>
              <a:defRPr sz="2133">
                <a:solidFill>
                  <a:srgbClr val="212121"/>
                </a:solidFill>
              </a:defRPr>
            </a:lvl1pPr>
            <a:lvl2pPr lvl="1" algn="l">
              <a:lnSpc>
                <a:spcPct val="115000"/>
              </a:lnSpc>
              <a:spcBef>
                <a:spcPts val="0"/>
              </a:spcBef>
              <a:spcAft>
                <a:spcPts val="2133"/>
              </a:spcAft>
              <a:buClr>
                <a:srgbClr val="212121"/>
              </a:buClr>
              <a:buChar char="○"/>
              <a:defRPr sz="1867">
                <a:solidFill>
                  <a:srgbClr val="212121"/>
                </a:solidFill>
              </a:defRPr>
            </a:lvl2pPr>
            <a:lvl3pPr lvl="2" algn="l">
              <a:lnSpc>
                <a:spcPct val="115000"/>
              </a:lnSpc>
              <a:spcBef>
                <a:spcPts val="0"/>
              </a:spcBef>
              <a:spcAft>
                <a:spcPts val="2133"/>
              </a:spcAft>
              <a:buClr>
                <a:srgbClr val="212121"/>
              </a:buClr>
              <a:buChar char="■"/>
              <a:defRPr sz="1867">
                <a:solidFill>
                  <a:srgbClr val="212121"/>
                </a:solidFill>
              </a:defRPr>
            </a:lvl3pPr>
            <a:lvl4pPr lvl="3" algn="l">
              <a:lnSpc>
                <a:spcPct val="115000"/>
              </a:lnSpc>
              <a:spcBef>
                <a:spcPts val="0"/>
              </a:spcBef>
              <a:spcAft>
                <a:spcPts val="2133"/>
              </a:spcAft>
              <a:buClr>
                <a:srgbClr val="212121"/>
              </a:buClr>
              <a:buChar char="●"/>
              <a:defRPr sz="1867">
                <a:solidFill>
                  <a:srgbClr val="212121"/>
                </a:solidFill>
              </a:defRPr>
            </a:lvl4pPr>
            <a:lvl5pPr lvl="4" algn="l">
              <a:lnSpc>
                <a:spcPct val="115000"/>
              </a:lnSpc>
              <a:spcBef>
                <a:spcPts val="0"/>
              </a:spcBef>
              <a:spcAft>
                <a:spcPts val="2133"/>
              </a:spcAft>
              <a:buClr>
                <a:srgbClr val="212121"/>
              </a:buClr>
              <a:buChar char="○"/>
              <a:defRPr sz="1867">
                <a:solidFill>
                  <a:srgbClr val="212121"/>
                </a:solidFill>
              </a:defRPr>
            </a:lvl5pPr>
            <a:lvl6pPr lvl="5" algn="l">
              <a:lnSpc>
                <a:spcPct val="115000"/>
              </a:lnSpc>
              <a:spcBef>
                <a:spcPts val="0"/>
              </a:spcBef>
              <a:spcAft>
                <a:spcPts val="2133"/>
              </a:spcAft>
              <a:buClr>
                <a:srgbClr val="212121"/>
              </a:buClr>
              <a:buChar char="■"/>
              <a:defRPr sz="1867">
                <a:solidFill>
                  <a:srgbClr val="212121"/>
                </a:solidFill>
              </a:defRPr>
            </a:lvl6pPr>
            <a:lvl7pPr lvl="6" algn="l">
              <a:lnSpc>
                <a:spcPct val="115000"/>
              </a:lnSpc>
              <a:spcBef>
                <a:spcPts val="0"/>
              </a:spcBef>
              <a:spcAft>
                <a:spcPts val="2133"/>
              </a:spcAft>
              <a:buClr>
                <a:srgbClr val="212121"/>
              </a:buClr>
              <a:buChar char="●"/>
              <a:defRPr sz="1867">
                <a:solidFill>
                  <a:srgbClr val="212121"/>
                </a:solidFill>
              </a:defRPr>
            </a:lvl7pPr>
            <a:lvl8pPr lvl="7" algn="l">
              <a:lnSpc>
                <a:spcPct val="115000"/>
              </a:lnSpc>
              <a:spcBef>
                <a:spcPts val="0"/>
              </a:spcBef>
              <a:spcAft>
                <a:spcPts val="2133"/>
              </a:spcAft>
              <a:buClr>
                <a:srgbClr val="212121"/>
              </a:buClr>
              <a:buChar char="○"/>
              <a:defRPr sz="1867">
                <a:solidFill>
                  <a:srgbClr val="212121"/>
                </a:solidFill>
              </a:defRPr>
            </a:lvl8pPr>
            <a:lvl9pPr lvl="8" algn="l">
              <a:lnSpc>
                <a:spcPct val="115000"/>
              </a:lnSpc>
              <a:spcBef>
                <a:spcPts val="0"/>
              </a:spcBef>
              <a:spcAft>
                <a:spcPts val="2133"/>
              </a:spcAft>
              <a:buClr>
                <a:srgbClr val="212121"/>
              </a:buClr>
              <a:buChar char="■"/>
              <a:defRPr sz="1867">
                <a:solidFill>
                  <a:srgbClr val="212121"/>
                </a:solidFill>
              </a:defRPr>
            </a:lvl9pPr>
          </a:lstStyle>
          <a:p>
            <a:endParaRPr/>
          </a:p>
        </p:txBody>
      </p:sp>
      <p:sp>
        <p:nvSpPr>
          <p:cNvPr id="65" name="Shape 65"/>
          <p:cNvSpPr txBox="1">
            <a:spLocks noGrp="1"/>
          </p:cNvSpPr>
          <p:nvPr>
            <p:ph type="sldNum" idx="12"/>
          </p:nvPr>
        </p:nvSpPr>
        <p:spPr>
          <a:xfrm>
            <a:off x="11296609" y="6217621"/>
            <a:ext cx="731600" cy="524800"/>
          </a:xfrm>
          <a:prstGeom prst="rect">
            <a:avLst/>
          </a:prstGeom>
          <a:noFill/>
        </p:spPr>
        <p:txBody>
          <a:bodyPr lIns="91425" tIns="91425" rIns="91425" bIns="91425" anchor="ctr" anchorCtr="0">
            <a:noAutofit/>
          </a:bodyPr>
          <a:lstStyle/>
          <a:p>
            <a:fld id="{00000000-1234-1234-1234-123412341234}" type="slidenum">
              <a:rPr lang="en" sz="1333" smtClean="0">
                <a:solidFill>
                  <a:srgbClr val="212121"/>
                </a:solidFill>
              </a:rPr>
              <a:pPr/>
              <a:t>‹#›</a:t>
            </a:fld>
            <a:endParaRPr lang="en" sz="1333">
              <a:solidFill>
                <a:srgbClr val="212121"/>
              </a:solidFill>
            </a:endParaRPr>
          </a:p>
        </p:txBody>
      </p:sp>
    </p:spTree>
    <p:extLst>
      <p:ext uri="{BB962C8B-B14F-4D97-AF65-F5344CB8AC3E}">
        <p14:creationId xmlns:p14="http://schemas.microsoft.com/office/powerpoint/2010/main" val="711054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bg>
      <p:bgPr>
        <a:solidFill>
          <a:srgbClr val="FFFFFF"/>
        </a:solidFill>
        <a:effectLst/>
      </p:bgPr>
    </p:bg>
    <p:spTree>
      <p:nvGrpSpPr>
        <p:cNvPr id="1" name="Shape 50"/>
        <p:cNvGrpSpPr/>
        <p:nvPr/>
      </p:nvGrpSpPr>
      <p:grpSpPr>
        <a:xfrm>
          <a:off x="0" y="0"/>
          <a:ext cx="0" cy="0"/>
          <a:chOff x="0" y="0"/>
          <a:chExt cx="0" cy="0"/>
        </a:xfrm>
      </p:grpSpPr>
      <p:sp>
        <p:nvSpPr>
          <p:cNvPr id="51" name="Shape 51"/>
          <p:cNvSpPr/>
          <p:nvPr/>
        </p:nvSpPr>
        <p:spPr>
          <a:xfrm>
            <a:off x="0" y="0"/>
            <a:ext cx="12192000" cy="6858000"/>
          </a:xfrm>
          <a:prstGeom prst="rect">
            <a:avLst/>
          </a:prstGeom>
          <a:solidFill>
            <a:srgbClr val="FFFFFF"/>
          </a:solidFill>
          <a:ln>
            <a:noFill/>
          </a:ln>
        </p:spPr>
        <p:txBody>
          <a:bodyPr lIns="121900" tIns="121900" rIns="121900" bIns="121900" anchor="ctr" anchorCtr="0">
            <a:noAutofit/>
          </a:bodyPr>
          <a:lstStyle/>
          <a:p>
            <a:pPr lvl="0">
              <a:spcBef>
                <a:spcPts val="0"/>
              </a:spcBef>
              <a:buNone/>
            </a:pPr>
            <a:endParaRPr sz="2400" dirty="0"/>
          </a:p>
        </p:txBody>
      </p:sp>
      <p:grpSp>
        <p:nvGrpSpPr>
          <p:cNvPr id="52" name="Shape 52"/>
          <p:cNvGrpSpPr/>
          <p:nvPr/>
        </p:nvGrpSpPr>
        <p:grpSpPr>
          <a:xfrm>
            <a:off x="794150" y="3384108"/>
            <a:ext cx="10603697" cy="86001"/>
            <a:chOff x="595675" y="2820050"/>
            <a:chExt cx="7952773" cy="64501"/>
          </a:xfrm>
        </p:grpSpPr>
        <p:sp>
          <p:nvSpPr>
            <p:cNvPr id="53" name="Shape 53"/>
            <p:cNvSpPr/>
            <p:nvPr/>
          </p:nvSpPr>
          <p:spPr>
            <a:xfrm>
              <a:off x="2186207" y="2820050"/>
              <a:ext cx="1620000" cy="64500"/>
            </a:xfrm>
            <a:prstGeom prst="rect">
              <a:avLst/>
            </a:prstGeom>
            <a:solidFill>
              <a:srgbClr val="D62828"/>
            </a:solidFill>
            <a:ln>
              <a:noFill/>
            </a:ln>
          </p:spPr>
          <p:txBody>
            <a:bodyPr lIns="91425" tIns="91425" rIns="91425" bIns="91425" anchor="ctr" anchorCtr="0">
              <a:noAutofit/>
            </a:bodyPr>
            <a:lstStyle/>
            <a:p>
              <a:pPr lvl="0">
                <a:spcBef>
                  <a:spcPts val="0"/>
                </a:spcBef>
                <a:buNone/>
              </a:pPr>
              <a:endParaRPr sz="2400" dirty="0"/>
            </a:p>
          </p:txBody>
        </p:sp>
        <p:sp>
          <p:nvSpPr>
            <p:cNvPr id="54" name="Shape 54"/>
            <p:cNvSpPr/>
            <p:nvPr/>
          </p:nvSpPr>
          <p:spPr>
            <a:xfrm>
              <a:off x="3776783" y="2820050"/>
              <a:ext cx="1620000" cy="64500"/>
            </a:xfrm>
            <a:prstGeom prst="rect">
              <a:avLst/>
            </a:prstGeom>
            <a:solidFill>
              <a:srgbClr val="F77F00"/>
            </a:solidFill>
            <a:ln>
              <a:noFill/>
            </a:ln>
          </p:spPr>
          <p:txBody>
            <a:bodyPr lIns="91425" tIns="91425" rIns="91425" bIns="91425" anchor="ctr" anchorCtr="0">
              <a:noAutofit/>
            </a:bodyPr>
            <a:lstStyle/>
            <a:p>
              <a:pPr lvl="0">
                <a:spcBef>
                  <a:spcPts val="0"/>
                </a:spcBef>
                <a:buNone/>
              </a:pPr>
              <a:endParaRPr sz="2400" dirty="0"/>
            </a:p>
          </p:txBody>
        </p:sp>
        <p:sp>
          <p:nvSpPr>
            <p:cNvPr id="55" name="Shape 55"/>
            <p:cNvSpPr/>
            <p:nvPr/>
          </p:nvSpPr>
          <p:spPr>
            <a:xfrm>
              <a:off x="5373056" y="2820052"/>
              <a:ext cx="1596300" cy="64500"/>
            </a:xfrm>
            <a:prstGeom prst="rect">
              <a:avLst/>
            </a:prstGeom>
            <a:solidFill>
              <a:srgbClr val="FCBF49"/>
            </a:solidFill>
            <a:ln>
              <a:noFill/>
            </a:ln>
          </p:spPr>
          <p:txBody>
            <a:bodyPr lIns="91425" tIns="91425" rIns="91425" bIns="91425" anchor="ctr" anchorCtr="0">
              <a:noAutofit/>
            </a:bodyPr>
            <a:lstStyle/>
            <a:p>
              <a:pPr lvl="0">
                <a:spcBef>
                  <a:spcPts val="0"/>
                </a:spcBef>
                <a:buNone/>
              </a:pPr>
              <a:endParaRPr sz="2400" dirty="0"/>
            </a:p>
          </p:txBody>
        </p:sp>
        <p:sp>
          <p:nvSpPr>
            <p:cNvPr id="56" name="Shape 56"/>
            <p:cNvSpPr/>
            <p:nvPr/>
          </p:nvSpPr>
          <p:spPr>
            <a:xfrm>
              <a:off x="595675" y="2820050"/>
              <a:ext cx="1590600" cy="64500"/>
            </a:xfrm>
            <a:prstGeom prst="rect">
              <a:avLst/>
            </a:prstGeom>
            <a:solidFill>
              <a:srgbClr val="003049"/>
            </a:solidFill>
            <a:ln>
              <a:noFill/>
            </a:ln>
          </p:spPr>
          <p:txBody>
            <a:bodyPr lIns="91425" tIns="91425" rIns="91425" bIns="91425" anchor="ctr" anchorCtr="0">
              <a:noAutofit/>
            </a:bodyPr>
            <a:lstStyle/>
            <a:p>
              <a:pPr lvl="0">
                <a:spcBef>
                  <a:spcPts val="0"/>
                </a:spcBef>
                <a:buNone/>
              </a:pPr>
              <a:endParaRPr sz="2400" dirty="0"/>
            </a:p>
          </p:txBody>
        </p:sp>
        <p:sp>
          <p:nvSpPr>
            <p:cNvPr id="57" name="Shape 57"/>
            <p:cNvSpPr/>
            <p:nvPr/>
          </p:nvSpPr>
          <p:spPr>
            <a:xfrm>
              <a:off x="6957848" y="2820050"/>
              <a:ext cx="1590600" cy="64500"/>
            </a:xfrm>
            <a:prstGeom prst="rect">
              <a:avLst/>
            </a:prstGeom>
            <a:solidFill>
              <a:srgbClr val="EAE2B7"/>
            </a:solidFill>
            <a:ln>
              <a:noFill/>
            </a:ln>
          </p:spPr>
          <p:txBody>
            <a:bodyPr lIns="91425" tIns="91425" rIns="91425" bIns="91425" anchor="ctr" anchorCtr="0">
              <a:noAutofit/>
            </a:bodyPr>
            <a:lstStyle/>
            <a:p>
              <a:pPr lvl="0">
                <a:spcBef>
                  <a:spcPts val="0"/>
                </a:spcBef>
                <a:buNone/>
              </a:pPr>
              <a:endParaRPr sz="2400" dirty="0"/>
            </a:p>
          </p:txBody>
        </p:sp>
      </p:grpSp>
      <p:sp>
        <p:nvSpPr>
          <p:cNvPr id="58" name="Shape 58"/>
          <p:cNvSpPr txBox="1">
            <a:spLocks noGrp="1"/>
          </p:cNvSpPr>
          <p:nvPr>
            <p:ph type="title"/>
          </p:nvPr>
        </p:nvSpPr>
        <p:spPr>
          <a:xfrm>
            <a:off x="673967" y="1833467"/>
            <a:ext cx="10724000" cy="1449200"/>
          </a:xfrm>
          <a:prstGeom prst="rect">
            <a:avLst/>
          </a:prstGeom>
          <a:noFill/>
        </p:spPr>
        <p:txBody>
          <a:bodyPr lIns="91425" tIns="91425" rIns="91425" bIns="91425" anchor="b" anchorCtr="0"/>
          <a:lstStyle>
            <a:lvl1pPr lvl="0" algn="l" rtl="0">
              <a:lnSpc>
                <a:spcPct val="100000"/>
              </a:lnSpc>
              <a:spcBef>
                <a:spcPts val="0"/>
              </a:spcBef>
              <a:spcAft>
                <a:spcPts val="0"/>
              </a:spcAft>
              <a:buNone/>
              <a:defRPr sz="3200">
                <a:solidFill>
                  <a:srgbClr val="434343"/>
                </a:solidFill>
              </a:defRPr>
            </a:lvl1pPr>
            <a:lvl2pPr lvl="1" algn="l" rtl="0">
              <a:lnSpc>
                <a:spcPct val="100000"/>
              </a:lnSpc>
              <a:spcBef>
                <a:spcPts val="0"/>
              </a:spcBef>
              <a:spcAft>
                <a:spcPts val="0"/>
              </a:spcAft>
              <a:buNone/>
              <a:defRPr sz="3200">
                <a:solidFill>
                  <a:srgbClr val="434343"/>
                </a:solidFill>
              </a:defRPr>
            </a:lvl2pPr>
            <a:lvl3pPr lvl="2" algn="l" rtl="0">
              <a:lnSpc>
                <a:spcPct val="100000"/>
              </a:lnSpc>
              <a:spcBef>
                <a:spcPts val="0"/>
              </a:spcBef>
              <a:spcAft>
                <a:spcPts val="0"/>
              </a:spcAft>
              <a:buNone/>
              <a:defRPr sz="3200">
                <a:solidFill>
                  <a:srgbClr val="434343"/>
                </a:solidFill>
              </a:defRPr>
            </a:lvl3pPr>
            <a:lvl4pPr lvl="3" algn="l" rtl="0">
              <a:lnSpc>
                <a:spcPct val="100000"/>
              </a:lnSpc>
              <a:spcBef>
                <a:spcPts val="0"/>
              </a:spcBef>
              <a:spcAft>
                <a:spcPts val="0"/>
              </a:spcAft>
              <a:buNone/>
              <a:defRPr sz="3200">
                <a:solidFill>
                  <a:srgbClr val="434343"/>
                </a:solidFill>
              </a:defRPr>
            </a:lvl4pPr>
            <a:lvl5pPr lvl="4" algn="l" rtl="0">
              <a:lnSpc>
                <a:spcPct val="100000"/>
              </a:lnSpc>
              <a:spcBef>
                <a:spcPts val="0"/>
              </a:spcBef>
              <a:spcAft>
                <a:spcPts val="0"/>
              </a:spcAft>
              <a:buNone/>
              <a:defRPr sz="3200">
                <a:solidFill>
                  <a:srgbClr val="434343"/>
                </a:solidFill>
              </a:defRPr>
            </a:lvl5pPr>
            <a:lvl6pPr lvl="5" algn="l" rtl="0">
              <a:lnSpc>
                <a:spcPct val="100000"/>
              </a:lnSpc>
              <a:spcBef>
                <a:spcPts val="0"/>
              </a:spcBef>
              <a:spcAft>
                <a:spcPts val="0"/>
              </a:spcAft>
              <a:buNone/>
              <a:defRPr sz="3200">
                <a:solidFill>
                  <a:srgbClr val="434343"/>
                </a:solidFill>
              </a:defRPr>
            </a:lvl6pPr>
            <a:lvl7pPr lvl="6" algn="l" rtl="0">
              <a:lnSpc>
                <a:spcPct val="100000"/>
              </a:lnSpc>
              <a:spcBef>
                <a:spcPts val="0"/>
              </a:spcBef>
              <a:spcAft>
                <a:spcPts val="0"/>
              </a:spcAft>
              <a:buNone/>
              <a:defRPr sz="3200">
                <a:solidFill>
                  <a:srgbClr val="434343"/>
                </a:solidFill>
              </a:defRPr>
            </a:lvl7pPr>
            <a:lvl8pPr lvl="7" algn="l" rtl="0">
              <a:lnSpc>
                <a:spcPct val="100000"/>
              </a:lnSpc>
              <a:spcBef>
                <a:spcPts val="0"/>
              </a:spcBef>
              <a:spcAft>
                <a:spcPts val="0"/>
              </a:spcAft>
              <a:buNone/>
              <a:defRPr sz="3200">
                <a:solidFill>
                  <a:srgbClr val="434343"/>
                </a:solidFill>
              </a:defRPr>
            </a:lvl8pPr>
            <a:lvl9pPr lvl="8" algn="l" rtl="0">
              <a:lnSpc>
                <a:spcPct val="100000"/>
              </a:lnSpc>
              <a:spcBef>
                <a:spcPts val="0"/>
              </a:spcBef>
              <a:spcAft>
                <a:spcPts val="0"/>
              </a:spcAft>
              <a:buNone/>
              <a:defRPr sz="3200">
                <a:solidFill>
                  <a:srgbClr val="434343"/>
                </a:solidFill>
              </a:defRPr>
            </a:lvl9pPr>
          </a:lstStyle>
          <a:p>
            <a:endParaRPr/>
          </a:p>
        </p:txBody>
      </p:sp>
      <p:sp>
        <p:nvSpPr>
          <p:cNvPr id="59" name="Shape 59"/>
          <p:cNvSpPr txBox="1">
            <a:spLocks noGrp="1"/>
          </p:cNvSpPr>
          <p:nvPr>
            <p:ph type="subTitle" idx="1"/>
          </p:nvPr>
        </p:nvSpPr>
        <p:spPr>
          <a:xfrm>
            <a:off x="673967" y="3679989"/>
            <a:ext cx="6483200" cy="483200"/>
          </a:xfrm>
          <a:prstGeom prst="rect">
            <a:avLst/>
          </a:prstGeom>
          <a:noFill/>
        </p:spPr>
        <p:txBody>
          <a:bodyPr lIns="91425" tIns="91425" rIns="91425" bIns="91425" anchor="t" anchorCtr="0"/>
          <a:lstStyle>
            <a:lvl1pPr lvl="0" algn="l" rtl="0">
              <a:lnSpc>
                <a:spcPct val="100000"/>
              </a:lnSpc>
              <a:spcBef>
                <a:spcPts val="0"/>
              </a:spcBef>
              <a:spcAft>
                <a:spcPts val="0"/>
              </a:spcAft>
              <a:buClr>
                <a:srgbClr val="666666"/>
              </a:buClr>
              <a:buSzPct val="100000"/>
              <a:buNone/>
              <a:defRPr sz="1600">
                <a:solidFill>
                  <a:srgbClr val="666666"/>
                </a:solidFill>
              </a:defRPr>
            </a:lvl1pPr>
            <a:lvl2pPr lvl="1" algn="l" rtl="0">
              <a:lnSpc>
                <a:spcPct val="100000"/>
              </a:lnSpc>
              <a:spcBef>
                <a:spcPts val="0"/>
              </a:spcBef>
              <a:spcAft>
                <a:spcPts val="0"/>
              </a:spcAft>
              <a:buClr>
                <a:srgbClr val="666666"/>
              </a:buClr>
              <a:buSzPct val="100000"/>
              <a:buNone/>
              <a:defRPr sz="1600">
                <a:solidFill>
                  <a:srgbClr val="666666"/>
                </a:solidFill>
              </a:defRPr>
            </a:lvl2pPr>
            <a:lvl3pPr lvl="2" algn="l" rtl="0">
              <a:lnSpc>
                <a:spcPct val="100000"/>
              </a:lnSpc>
              <a:spcBef>
                <a:spcPts val="0"/>
              </a:spcBef>
              <a:spcAft>
                <a:spcPts val="0"/>
              </a:spcAft>
              <a:buClr>
                <a:srgbClr val="666666"/>
              </a:buClr>
              <a:buSzPct val="100000"/>
              <a:buNone/>
              <a:defRPr sz="1600">
                <a:solidFill>
                  <a:srgbClr val="666666"/>
                </a:solidFill>
              </a:defRPr>
            </a:lvl3pPr>
            <a:lvl4pPr lvl="3" algn="l" rtl="0">
              <a:lnSpc>
                <a:spcPct val="100000"/>
              </a:lnSpc>
              <a:spcBef>
                <a:spcPts val="0"/>
              </a:spcBef>
              <a:spcAft>
                <a:spcPts val="0"/>
              </a:spcAft>
              <a:buClr>
                <a:srgbClr val="666666"/>
              </a:buClr>
              <a:buSzPct val="100000"/>
              <a:buNone/>
              <a:defRPr sz="1600">
                <a:solidFill>
                  <a:srgbClr val="666666"/>
                </a:solidFill>
              </a:defRPr>
            </a:lvl4pPr>
            <a:lvl5pPr lvl="4" algn="l" rtl="0">
              <a:lnSpc>
                <a:spcPct val="100000"/>
              </a:lnSpc>
              <a:spcBef>
                <a:spcPts val="0"/>
              </a:spcBef>
              <a:spcAft>
                <a:spcPts val="0"/>
              </a:spcAft>
              <a:buClr>
                <a:srgbClr val="666666"/>
              </a:buClr>
              <a:buSzPct val="100000"/>
              <a:buNone/>
              <a:defRPr sz="1600">
                <a:solidFill>
                  <a:srgbClr val="666666"/>
                </a:solidFill>
              </a:defRPr>
            </a:lvl5pPr>
            <a:lvl6pPr lvl="5" algn="l" rtl="0">
              <a:lnSpc>
                <a:spcPct val="100000"/>
              </a:lnSpc>
              <a:spcBef>
                <a:spcPts val="0"/>
              </a:spcBef>
              <a:spcAft>
                <a:spcPts val="0"/>
              </a:spcAft>
              <a:buClr>
                <a:srgbClr val="666666"/>
              </a:buClr>
              <a:buSzPct val="100000"/>
              <a:buNone/>
              <a:defRPr sz="1600">
                <a:solidFill>
                  <a:srgbClr val="666666"/>
                </a:solidFill>
              </a:defRPr>
            </a:lvl6pPr>
            <a:lvl7pPr lvl="6" algn="l" rtl="0">
              <a:lnSpc>
                <a:spcPct val="100000"/>
              </a:lnSpc>
              <a:spcBef>
                <a:spcPts val="0"/>
              </a:spcBef>
              <a:spcAft>
                <a:spcPts val="0"/>
              </a:spcAft>
              <a:buClr>
                <a:srgbClr val="666666"/>
              </a:buClr>
              <a:buSzPct val="100000"/>
              <a:buNone/>
              <a:defRPr sz="1600">
                <a:solidFill>
                  <a:srgbClr val="666666"/>
                </a:solidFill>
              </a:defRPr>
            </a:lvl7pPr>
            <a:lvl8pPr lvl="7" algn="l" rtl="0">
              <a:lnSpc>
                <a:spcPct val="100000"/>
              </a:lnSpc>
              <a:spcBef>
                <a:spcPts val="0"/>
              </a:spcBef>
              <a:spcAft>
                <a:spcPts val="0"/>
              </a:spcAft>
              <a:buClr>
                <a:srgbClr val="666666"/>
              </a:buClr>
              <a:buSzPct val="100000"/>
              <a:buNone/>
              <a:defRPr sz="1600">
                <a:solidFill>
                  <a:srgbClr val="666666"/>
                </a:solidFill>
              </a:defRPr>
            </a:lvl8pPr>
            <a:lvl9pPr lvl="8" algn="l" rtl="0">
              <a:lnSpc>
                <a:spcPct val="100000"/>
              </a:lnSpc>
              <a:spcBef>
                <a:spcPts val="0"/>
              </a:spcBef>
              <a:spcAft>
                <a:spcPts val="0"/>
              </a:spcAft>
              <a:buClr>
                <a:srgbClr val="666666"/>
              </a:buClr>
              <a:buSzPct val="100000"/>
              <a:buNone/>
              <a:defRPr sz="1600">
                <a:solidFill>
                  <a:srgbClr val="666666"/>
                </a:solidFill>
              </a:defRPr>
            </a:lvl9pPr>
          </a:lstStyle>
          <a:p>
            <a:endParaRPr/>
          </a:p>
        </p:txBody>
      </p:sp>
      <p:sp>
        <p:nvSpPr>
          <p:cNvPr id="60" name="Shape 60"/>
          <p:cNvSpPr txBox="1">
            <a:spLocks noGrp="1"/>
          </p:cNvSpPr>
          <p:nvPr>
            <p:ph type="sldNum" idx="12"/>
          </p:nvPr>
        </p:nvSpPr>
        <p:spPr>
          <a:xfrm>
            <a:off x="11296609" y="6217621"/>
            <a:ext cx="731600" cy="524800"/>
          </a:xfrm>
          <a:prstGeom prst="rect">
            <a:avLst/>
          </a:prstGeom>
          <a:noFill/>
        </p:spPr>
        <p:txBody>
          <a:bodyPr lIns="91425" tIns="91425" rIns="91425" bIns="91425" anchor="ctr" anchorCtr="0">
            <a:noAutofit/>
          </a:bodyPr>
          <a:lstStyle/>
          <a:p>
            <a:fld id="{00000000-1234-1234-1234-123412341234}" type="slidenum">
              <a:rPr lang="en" sz="1333" smtClean="0">
                <a:solidFill>
                  <a:srgbClr val="616161"/>
                </a:solidFill>
              </a:rPr>
              <a:pPr/>
              <a:t>‹#›</a:t>
            </a:fld>
            <a:endParaRPr lang="en" sz="1333">
              <a:solidFill>
                <a:srgbClr val="616161"/>
              </a:solidFill>
            </a:endParaRPr>
          </a:p>
        </p:txBody>
      </p:sp>
    </p:spTree>
    <p:extLst>
      <p:ext uri="{BB962C8B-B14F-4D97-AF65-F5344CB8AC3E}">
        <p14:creationId xmlns:p14="http://schemas.microsoft.com/office/powerpoint/2010/main" val="1495312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lIns="91425" tIns="91425" rIns="91425" bIns="91425" anchor="t" anchorCtr="0"/>
          <a:lstStyle>
            <a:lvl1pPr lvl="0">
              <a:spcBef>
                <a:spcPts val="0"/>
              </a:spcBef>
              <a:buChar char="●"/>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19" name="Shape 19"/>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181254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2A0E27-5705-4C96-8CBA-F76378A04B78}" type="datetimeFigureOut">
              <a:rPr lang="en-US" smtClean="0"/>
              <a:t>8/6/2017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C68065-F2A6-427B-893D-67183AC0B4E2}" type="slidenum">
              <a:rPr lang="en-US" smtClean="0"/>
              <a:t>‹#›</a:t>
            </a:fld>
            <a:endParaRPr lang="en-US"/>
          </a:p>
        </p:txBody>
      </p:sp>
    </p:spTree>
    <p:extLst>
      <p:ext uri="{BB962C8B-B14F-4D97-AF65-F5344CB8AC3E}">
        <p14:creationId xmlns:p14="http://schemas.microsoft.com/office/powerpoint/2010/main" val="1341570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202A0E27-5705-4C96-8CBA-F76378A04B78}" type="datetimeFigureOut">
              <a:rPr lang="en-US" smtClean="0"/>
              <a:t>8/6/2017</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EAC68065-F2A6-427B-893D-67183AC0B4E2}" type="slidenum">
              <a:rPr lang="en-US" smtClean="0"/>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29681308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02A0E27-5705-4C96-8CBA-F76378A04B78}" type="datetimeFigureOut">
              <a:rPr lang="en-US" smtClean="0"/>
              <a:t>8/6/2017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C68065-F2A6-427B-893D-67183AC0B4E2}" type="slidenum">
              <a:rPr lang="en-US" smtClean="0"/>
              <a:t>‹#›</a:t>
            </a:fld>
            <a:endParaRPr lang="en-US"/>
          </a:p>
        </p:txBody>
      </p:sp>
    </p:spTree>
    <p:extLst>
      <p:ext uri="{BB962C8B-B14F-4D97-AF65-F5344CB8AC3E}">
        <p14:creationId xmlns:p14="http://schemas.microsoft.com/office/powerpoint/2010/main" val="920590053"/>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02A0E27-5705-4C96-8CBA-F76378A04B78}" type="datetimeFigureOut">
              <a:rPr lang="en-US" smtClean="0"/>
              <a:t>8/6/2017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C68065-F2A6-427B-893D-67183AC0B4E2}" type="slidenum">
              <a:rPr lang="en-US" smtClean="0"/>
              <a:t>‹#›</a:t>
            </a:fld>
            <a:endParaRPr lang="en-US"/>
          </a:p>
        </p:txBody>
      </p:sp>
    </p:spTree>
    <p:extLst>
      <p:ext uri="{BB962C8B-B14F-4D97-AF65-F5344CB8AC3E}">
        <p14:creationId xmlns:p14="http://schemas.microsoft.com/office/powerpoint/2010/main" val="3946724043"/>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02A0E27-5705-4C96-8CBA-F76378A04B78}" type="datetimeFigureOut">
              <a:rPr lang="en-US" smtClean="0"/>
              <a:t>8/6/2017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C68065-F2A6-427B-893D-67183AC0B4E2}" type="slidenum">
              <a:rPr lang="en-US" smtClean="0"/>
              <a:t>‹#›</a:t>
            </a:fld>
            <a:endParaRPr lang="en-US"/>
          </a:p>
        </p:txBody>
      </p:sp>
    </p:spTree>
    <p:extLst>
      <p:ext uri="{BB962C8B-B14F-4D97-AF65-F5344CB8AC3E}">
        <p14:creationId xmlns:p14="http://schemas.microsoft.com/office/powerpoint/2010/main" val="191281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2A0E27-5705-4C96-8CBA-F76378A04B78}" type="datetimeFigureOut">
              <a:rPr lang="en-US" smtClean="0"/>
              <a:t>8/6/2017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C68065-F2A6-427B-893D-67183AC0B4E2}" type="slidenum">
              <a:rPr lang="en-US" smtClean="0"/>
              <a:t>‹#›</a:t>
            </a:fld>
            <a:endParaRPr lang="en-US"/>
          </a:p>
        </p:txBody>
      </p:sp>
    </p:spTree>
    <p:extLst>
      <p:ext uri="{BB962C8B-B14F-4D97-AF65-F5344CB8AC3E}">
        <p14:creationId xmlns:p14="http://schemas.microsoft.com/office/powerpoint/2010/main" val="2407136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65051" y="6375679"/>
            <a:ext cx="1233355" cy="348462"/>
          </a:xfrm>
        </p:spPr>
        <p:txBody>
          <a:bodyPr/>
          <a:lstStyle/>
          <a:p>
            <a:fld id="{202A0E27-5705-4C96-8CBA-F76378A04B78}" type="datetimeFigureOut">
              <a:rPr lang="en-US" smtClean="0"/>
              <a:t>8/6/2017</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EAC68065-F2A6-427B-893D-67183AC0B4E2}" type="slidenum">
              <a:rPr lang="en-US" smtClean="0"/>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46325772"/>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65950" y="6375679"/>
            <a:ext cx="1232456" cy="348462"/>
          </a:xfrm>
        </p:spPr>
        <p:txBody>
          <a:bodyPr/>
          <a:lstStyle/>
          <a:p>
            <a:fld id="{202A0E27-5705-4C96-8CBA-F76378A04B78}" type="datetimeFigureOut">
              <a:rPr lang="en-US" smtClean="0"/>
              <a:t>8/6/2017</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EAC68065-F2A6-427B-893D-67183AC0B4E2}" type="slidenum">
              <a:rPr lang="en-US" smtClean="0"/>
              <a:t>‹#›</a:t>
            </a:fld>
            <a:endParaRPr lang="en-US"/>
          </a:p>
        </p:txBody>
      </p:sp>
    </p:spTree>
    <p:extLst>
      <p:ext uri="{BB962C8B-B14F-4D97-AF65-F5344CB8AC3E}">
        <p14:creationId xmlns:p14="http://schemas.microsoft.com/office/powerpoint/2010/main" val="2871172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202A0E27-5705-4C96-8CBA-F76378A04B78}" type="datetimeFigureOut">
              <a:rPr lang="en-US" smtClean="0"/>
              <a:t>8/6/2017</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EAC68065-F2A6-427B-893D-67183AC0B4E2}" type="slidenum">
              <a:rPr lang="en-US" smtClean="0"/>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5385430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nasa.gov/feature/goddard/2016/preparing-for-the-august-2017-total-solar-eclipse" TargetMode="External"/><Relationship Id="rId2" Type="http://schemas.openxmlformats.org/officeDocument/2006/relationships/hyperlink" Target="https://eclipsemega.movie/simulator?lat=35.137265&amp;lng=-85.2368219"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eclipse2017.nasa.gov/sites/default/files/interactive_map/index.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IQIahbc7oas"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hyperlink" Target="http://thetsin.org/news/2017/eclipse/" TargetMode="External"/><Relationship Id="rId2" Type="http://schemas.openxmlformats.org/officeDocument/2006/relationships/hyperlink" Target="https://eclipse2017.nasa.gov/" TargetMode="External"/><Relationship Id="rId1" Type="http://schemas.openxmlformats.org/officeDocument/2006/relationships/slideLayout" Target="../slideLayouts/slideLayout2.xml"/><Relationship Id="rId4" Type="http://schemas.openxmlformats.org/officeDocument/2006/relationships/hyperlink" Target="http://www.mreclipse.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5.xml"/><Relationship Id="rId16"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1.jpeg"/><Relationship Id="rId2" Type="http://schemas.openxmlformats.org/officeDocument/2006/relationships/hyperlink" Target="https://www.ngssphenomena.com/#/spinnerdirection/" TargetMode="External"/><Relationship Id="rId1" Type="http://schemas.openxmlformats.org/officeDocument/2006/relationships/slideLayout" Target="../slideLayouts/slideLayout7.xml"/><Relationship Id="rId6" Type="http://schemas.openxmlformats.org/officeDocument/2006/relationships/hyperlink" Target="https://www.ngssphenomena.com/#/looking-through-water/" TargetMode="External"/><Relationship Id="rId5" Type="http://schemas.openxmlformats.org/officeDocument/2006/relationships/image" Target="../media/image40.jpeg"/><Relationship Id="rId4" Type="http://schemas.openxmlformats.org/officeDocument/2006/relationships/hyperlink" Target="https://www.ngssphenomena.com/#/candle-trick/"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000" dirty="0" smtClean="0"/>
              <a:t>Welcome to HCDE System Wide Professional Learning</a:t>
            </a:r>
            <a:endParaRPr lang="en-US" sz="6000" dirty="0"/>
          </a:p>
        </p:txBody>
      </p:sp>
      <p:sp>
        <p:nvSpPr>
          <p:cNvPr id="3" name="Subtitle 2"/>
          <p:cNvSpPr>
            <a:spLocks noGrp="1"/>
          </p:cNvSpPr>
          <p:nvPr>
            <p:ph type="subTitle" idx="1"/>
          </p:nvPr>
        </p:nvSpPr>
        <p:spPr/>
        <p:txBody>
          <a:bodyPr/>
          <a:lstStyle/>
          <a:p>
            <a:r>
              <a:rPr lang="en-US" dirty="0" smtClean="0"/>
              <a:t>Tuesday, August 8, 2017</a:t>
            </a:r>
            <a:endParaRPr lang="en-US" dirty="0"/>
          </a:p>
        </p:txBody>
      </p:sp>
    </p:spTree>
    <p:extLst>
      <p:ext uri="{BB962C8B-B14F-4D97-AF65-F5344CB8AC3E}">
        <p14:creationId xmlns:p14="http://schemas.microsoft.com/office/powerpoint/2010/main" val="4054843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buNone/>
            </a:pP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982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Great American Solar Eclipse</a:t>
            </a:r>
            <a:endParaRPr lang="en-US" dirty="0"/>
          </a:p>
        </p:txBody>
      </p:sp>
      <p:sp>
        <p:nvSpPr>
          <p:cNvPr id="3" name="Subtitle 2"/>
          <p:cNvSpPr>
            <a:spLocks noGrp="1"/>
          </p:cNvSpPr>
          <p:nvPr>
            <p:ph type="subTitle" idx="1"/>
          </p:nvPr>
        </p:nvSpPr>
        <p:spPr/>
        <p:txBody>
          <a:bodyPr>
            <a:normAutofit fontScale="55000" lnSpcReduction="20000"/>
          </a:bodyPr>
          <a:lstStyle/>
          <a:p>
            <a:r>
              <a:rPr lang="en-US" dirty="0" smtClean="0"/>
              <a:t>August 21, 2017</a:t>
            </a:r>
          </a:p>
          <a:p>
            <a:r>
              <a:rPr lang="en-US" dirty="0" smtClean="0"/>
              <a:t>HCDE</a:t>
            </a:r>
          </a:p>
          <a:p>
            <a:r>
              <a:rPr lang="en-US" dirty="0" smtClean="0"/>
              <a:t>Secondary Science</a:t>
            </a:r>
            <a:endParaRPr lang="en-US" dirty="0"/>
          </a:p>
        </p:txBody>
      </p:sp>
    </p:spTree>
    <p:extLst>
      <p:ext uri="{BB962C8B-B14F-4D97-AF65-F5344CB8AC3E}">
        <p14:creationId xmlns:p14="http://schemas.microsoft.com/office/powerpoint/2010/main" val="38233647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Simpsons- Mr. Burns’ Eclipse</a:t>
            </a:r>
            <a:endParaRPr lang="en-US" dirty="0"/>
          </a:p>
        </p:txBody>
      </p:sp>
      <p:pic>
        <p:nvPicPr>
          <p:cNvPr id="4" name="Have You Ever Seen The Sun Set At 3pm (The Simpson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63931" y="1325385"/>
            <a:ext cx="8595359" cy="4970634"/>
          </a:xfrm>
        </p:spPr>
      </p:pic>
    </p:spTree>
    <p:extLst>
      <p:ext uri="{BB962C8B-B14F-4D97-AF65-F5344CB8AC3E}">
        <p14:creationId xmlns:p14="http://schemas.microsoft.com/office/powerpoint/2010/main" val="20646313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 Question </a:t>
            </a:r>
            <a:r>
              <a:rPr lang="en-US" sz="4000" dirty="0" smtClean="0"/>
              <a:t>(s)</a:t>
            </a:r>
            <a:r>
              <a:rPr lang="en-US" dirty="0" smtClean="0"/>
              <a:t>:</a:t>
            </a:r>
            <a:endParaRPr lang="en-US" dirty="0"/>
          </a:p>
        </p:txBody>
      </p:sp>
      <p:sp>
        <p:nvSpPr>
          <p:cNvPr id="3" name="Content Placeholder 2"/>
          <p:cNvSpPr>
            <a:spLocks noGrp="1"/>
          </p:cNvSpPr>
          <p:nvPr>
            <p:ph idx="1"/>
          </p:nvPr>
        </p:nvSpPr>
        <p:spPr/>
        <p:txBody>
          <a:bodyPr>
            <a:normAutofit/>
          </a:bodyPr>
          <a:lstStyle/>
          <a:p>
            <a:pPr marL="0" indent="0">
              <a:buNone/>
            </a:pPr>
            <a:r>
              <a:rPr lang="en-US" sz="5400" dirty="0" smtClean="0">
                <a:solidFill>
                  <a:schemeClr val="tx1"/>
                </a:solidFill>
              </a:rPr>
              <a:t>What </a:t>
            </a:r>
            <a:r>
              <a:rPr lang="en-US" sz="5400" dirty="0">
                <a:solidFill>
                  <a:schemeClr val="tx1"/>
                </a:solidFill>
              </a:rPr>
              <a:t>causes both a total and partial eclipse?  How does location affect what you see?</a:t>
            </a:r>
          </a:p>
          <a:p>
            <a:pPr marL="0" indent="0">
              <a:buNone/>
            </a:pPr>
            <a:endParaRPr lang="en-US" sz="5400" dirty="0">
              <a:solidFill>
                <a:schemeClr val="tx1"/>
              </a:solidFill>
            </a:endParaRPr>
          </a:p>
        </p:txBody>
      </p:sp>
    </p:spTree>
    <p:extLst>
      <p:ext uri="{BB962C8B-B14F-4D97-AF65-F5344CB8AC3E}">
        <p14:creationId xmlns:p14="http://schemas.microsoft.com/office/powerpoint/2010/main" val="28243134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Modeling a Solar Eclipse</a:t>
            </a:r>
            <a:endParaRPr lang="en-US" dirty="0"/>
          </a:p>
        </p:txBody>
      </p:sp>
      <p:sp>
        <p:nvSpPr>
          <p:cNvPr id="3" name="Content Placeholder 2"/>
          <p:cNvSpPr>
            <a:spLocks noGrp="1"/>
          </p:cNvSpPr>
          <p:nvPr>
            <p:ph idx="1"/>
          </p:nvPr>
        </p:nvSpPr>
        <p:spPr/>
        <p:txBody>
          <a:bodyPr>
            <a:normAutofit/>
          </a:bodyPr>
          <a:lstStyle/>
          <a:p>
            <a:pPr marL="0" indent="0">
              <a:buNone/>
            </a:pPr>
            <a:r>
              <a:rPr lang="en-US" sz="3600" b="1" dirty="0" smtClean="0">
                <a:solidFill>
                  <a:schemeClr val="tx1"/>
                </a:solidFill>
              </a:rPr>
              <a:t>3 </a:t>
            </a:r>
            <a:r>
              <a:rPr lang="en-US" sz="3600" b="1" dirty="0">
                <a:solidFill>
                  <a:schemeClr val="tx1"/>
                </a:solidFill>
              </a:rPr>
              <a:t>V</a:t>
            </a:r>
            <a:r>
              <a:rPr lang="en-US" sz="3600" b="1" dirty="0" smtClean="0">
                <a:solidFill>
                  <a:schemeClr val="tx1"/>
                </a:solidFill>
              </a:rPr>
              <a:t>olunteers?</a:t>
            </a:r>
          </a:p>
          <a:p>
            <a:pPr marL="0" indent="0">
              <a:buNone/>
            </a:pPr>
            <a:r>
              <a:rPr lang="en-US" sz="3600" b="1" dirty="0" smtClean="0">
                <a:solidFill>
                  <a:schemeClr val="tx1"/>
                </a:solidFill>
              </a:rPr>
              <a:t>1- Sun</a:t>
            </a:r>
          </a:p>
          <a:p>
            <a:pPr marL="0" indent="0">
              <a:buNone/>
            </a:pPr>
            <a:r>
              <a:rPr lang="en-US" sz="3600" b="1" dirty="0" smtClean="0">
                <a:solidFill>
                  <a:schemeClr val="tx1"/>
                </a:solidFill>
              </a:rPr>
              <a:t>1- Earth</a:t>
            </a:r>
          </a:p>
          <a:p>
            <a:pPr marL="0" indent="0">
              <a:buNone/>
            </a:pPr>
            <a:r>
              <a:rPr lang="en-US" sz="3600" b="1" dirty="0" smtClean="0">
                <a:solidFill>
                  <a:schemeClr val="tx1"/>
                </a:solidFill>
              </a:rPr>
              <a:t>1- Moon</a:t>
            </a:r>
            <a:endParaRPr lang="en-US" sz="3600" b="1" dirty="0">
              <a:solidFill>
                <a:schemeClr val="tx1"/>
              </a:solidFill>
            </a:endParaRPr>
          </a:p>
        </p:txBody>
      </p:sp>
    </p:spTree>
    <p:extLst>
      <p:ext uri="{BB962C8B-B14F-4D97-AF65-F5344CB8AC3E}">
        <p14:creationId xmlns:p14="http://schemas.microsoft.com/office/powerpoint/2010/main" val="25424136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A1A00"/>
                </a:solidFill>
              </a:rPr>
              <a:t>Making an eclipse Happen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2800" b="1" i="1" dirty="0" smtClean="0">
                <a:solidFill>
                  <a:schemeClr val="tx1"/>
                </a:solidFill>
                <a:latin typeface="Arial" panose="020B0604020202020204" pitchFamily="34" charset="0"/>
                <a:cs typeface="Arial" panose="020B0604020202020204" pitchFamily="34" charset="0"/>
              </a:rPr>
              <a:t>Materials</a:t>
            </a:r>
          </a:p>
          <a:p>
            <a:pPr marL="0" indent="0">
              <a:buNone/>
            </a:pPr>
            <a:r>
              <a:rPr lang="en-US" sz="2800" b="1" dirty="0" smtClean="0">
                <a:solidFill>
                  <a:schemeClr val="tx1"/>
                </a:solidFill>
                <a:latin typeface="Arial" panose="020B0604020202020204" pitchFamily="34" charset="0"/>
                <a:cs typeface="Arial" panose="020B0604020202020204" pitchFamily="34" charset="0"/>
              </a:rPr>
              <a:t>- Flashlight</a:t>
            </a:r>
            <a:endParaRPr lang="en-US" sz="2800" b="1" i="1" dirty="0">
              <a:solidFill>
                <a:schemeClr val="tx1"/>
              </a:solidFill>
              <a:latin typeface="Arial" panose="020B0604020202020204" pitchFamily="34" charset="0"/>
              <a:cs typeface="Arial" panose="020B0604020202020204" pitchFamily="34" charset="0"/>
            </a:endParaRPr>
          </a:p>
          <a:p>
            <a:pPr marL="0" indent="0">
              <a:buNone/>
            </a:pPr>
            <a:r>
              <a:rPr lang="en-US" sz="2800" b="1" dirty="0" smtClean="0">
                <a:solidFill>
                  <a:schemeClr val="tx1"/>
                </a:solidFill>
                <a:latin typeface="Arial" panose="020B0604020202020204" pitchFamily="34" charset="0"/>
                <a:cs typeface="Arial" panose="020B0604020202020204" pitchFamily="34" charset="0"/>
              </a:rPr>
              <a:t>- Meter stick</a:t>
            </a:r>
          </a:p>
          <a:p>
            <a:pPr marL="0" indent="0">
              <a:buNone/>
            </a:pPr>
            <a:r>
              <a:rPr lang="en-US" sz="2800" b="1" dirty="0" smtClean="0">
                <a:solidFill>
                  <a:schemeClr val="tx1"/>
                </a:solidFill>
                <a:latin typeface="Arial" panose="020B0604020202020204" pitchFamily="34" charset="0"/>
                <a:cs typeface="Arial" panose="020B0604020202020204" pitchFamily="34" charset="0"/>
              </a:rPr>
              <a:t>- 1</a:t>
            </a:r>
            <a:r>
              <a:rPr lang="en-US" sz="2800" b="1" dirty="0">
                <a:solidFill>
                  <a:schemeClr val="tx1"/>
                </a:solidFill>
                <a:latin typeface="Arial" panose="020B0604020202020204" pitchFamily="34" charset="0"/>
                <a:cs typeface="Arial" panose="020B0604020202020204" pitchFamily="34" charset="0"/>
              </a:rPr>
              <a:t>” (2.5cm) ball on a </a:t>
            </a:r>
            <a:r>
              <a:rPr lang="en-US" sz="2800" b="1" dirty="0" smtClean="0">
                <a:solidFill>
                  <a:schemeClr val="tx1"/>
                </a:solidFill>
                <a:latin typeface="Arial" panose="020B0604020202020204" pitchFamily="34" charset="0"/>
                <a:cs typeface="Arial" panose="020B0604020202020204" pitchFamily="34" charset="0"/>
              </a:rPr>
              <a:t>toothpick/paperclip </a:t>
            </a:r>
            <a:r>
              <a:rPr lang="en-US" sz="2800" b="1" dirty="0">
                <a:solidFill>
                  <a:schemeClr val="tx1"/>
                </a:solidFill>
                <a:latin typeface="Arial" panose="020B0604020202020204" pitchFamily="34" charset="0"/>
                <a:cs typeface="Arial" panose="020B0604020202020204" pitchFamily="34" charset="0"/>
              </a:rPr>
              <a:t>(Earth model</a:t>
            </a:r>
            <a:r>
              <a:rPr lang="en-US" sz="2800" b="1" dirty="0" smtClean="0">
                <a:solidFill>
                  <a:schemeClr val="tx1"/>
                </a:solidFill>
                <a:latin typeface="Arial" panose="020B0604020202020204" pitchFamily="34" charset="0"/>
                <a:cs typeface="Arial" panose="020B0604020202020204" pitchFamily="34" charset="0"/>
              </a:rPr>
              <a:t>)</a:t>
            </a:r>
            <a:endParaRPr lang="en-US" sz="2800" b="1" i="1" dirty="0">
              <a:solidFill>
                <a:schemeClr val="tx1"/>
              </a:solidFill>
              <a:latin typeface="Arial" panose="020B0604020202020204" pitchFamily="34" charset="0"/>
              <a:cs typeface="Arial" panose="020B0604020202020204" pitchFamily="34" charset="0"/>
            </a:endParaRPr>
          </a:p>
          <a:p>
            <a:pPr marL="0" indent="0">
              <a:buNone/>
            </a:pPr>
            <a:r>
              <a:rPr lang="en-US" sz="2800" b="1" dirty="0" smtClean="0">
                <a:solidFill>
                  <a:schemeClr val="tx1"/>
                </a:solidFill>
                <a:latin typeface="Arial" panose="020B0604020202020204" pitchFamily="34" charset="0"/>
                <a:cs typeface="Arial" panose="020B0604020202020204" pitchFamily="34" charset="0"/>
              </a:rPr>
              <a:t>- ¼" </a:t>
            </a:r>
            <a:r>
              <a:rPr lang="en-US" sz="2800" b="1" dirty="0">
                <a:solidFill>
                  <a:schemeClr val="tx1"/>
                </a:solidFill>
                <a:latin typeface="Arial" panose="020B0604020202020204" pitchFamily="34" charset="0"/>
                <a:cs typeface="Arial" panose="020B0604020202020204" pitchFamily="34" charset="0"/>
              </a:rPr>
              <a:t>(7 mm) bead on a </a:t>
            </a:r>
            <a:r>
              <a:rPr lang="en-US" sz="2800" b="1" dirty="0" smtClean="0">
                <a:solidFill>
                  <a:schemeClr val="tx1"/>
                </a:solidFill>
                <a:latin typeface="Arial" panose="020B0604020202020204" pitchFamily="34" charset="0"/>
                <a:cs typeface="Arial" panose="020B0604020202020204" pitchFamily="34" charset="0"/>
              </a:rPr>
              <a:t>toothpick/paperclip </a:t>
            </a:r>
            <a:r>
              <a:rPr lang="en-US" sz="2800" b="1" dirty="0">
                <a:solidFill>
                  <a:schemeClr val="tx1"/>
                </a:solidFill>
                <a:latin typeface="Arial" panose="020B0604020202020204" pitchFamily="34" charset="0"/>
                <a:cs typeface="Arial" panose="020B0604020202020204" pitchFamily="34" charset="0"/>
              </a:rPr>
              <a:t>(Moon </a:t>
            </a:r>
            <a:r>
              <a:rPr lang="en-US" sz="2800" b="1" dirty="0" smtClean="0">
                <a:solidFill>
                  <a:schemeClr val="tx1"/>
                </a:solidFill>
                <a:latin typeface="Arial" panose="020B0604020202020204" pitchFamily="34" charset="0"/>
                <a:cs typeface="Arial" panose="020B0604020202020204" pitchFamily="34" charset="0"/>
              </a:rPr>
              <a:t>model)</a:t>
            </a:r>
            <a:endParaRPr lang="en-US" sz="2800" b="1" i="1" dirty="0">
              <a:solidFill>
                <a:schemeClr val="tx1"/>
              </a:solidFill>
              <a:latin typeface="Arial" panose="020B0604020202020204" pitchFamily="34" charset="0"/>
              <a:cs typeface="Arial" panose="020B0604020202020204" pitchFamily="34" charset="0"/>
            </a:endParaRPr>
          </a:p>
          <a:p>
            <a:pPr marL="0" indent="0">
              <a:buNone/>
            </a:pPr>
            <a:r>
              <a:rPr lang="en-US" sz="2800" b="1" dirty="0" smtClean="0">
                <a:solidFill>
                  <a:schemeClr val="tx1"/>
                </a:solidFill>
                <a:latin typeface="Arial" panose="020B0604020202020204" pitchFamily="34" charset="0"/>
                <a:cs typeface="Arial" panose="020B0604020202020204" pitchFamily="34" charset="0"/>
              </a:rPr>
              <a:t>- Binder </a:t>
            </a:r>
            <a:r>
              <a:rPr lang="en-US" sz="2800" b="1" dirty="0">
                <a:solidFill>
                  <a:schemeClr val="tx1"/>
                </a:solidFill>
                <a:latin typeface="Arial" panose="020B0604020202020204" pitchFamily="34" charset="0"/>
                <a:cs typeface="Arial" panose="020B0604020202020204" pitchFamily="34" charset="0"/>
              </a:rPr>
              <a:t>clips to attach toothpicks to the yard/meter stick 30 inches (75 cm) apart</a:t>
            </a:r>
          </a:p>
          <a:p>
            <a:endParaRPr lang="en-US" dirty="0"/>
          </a:p>
        </p:txBody>
      </p:sp>
    </p:spTree>
    <p:extLst>
      <p:ext uri="{BB962C8B-B14F-4D97-AF65-F5344CB8AC3E}">
        <p14:creationId xmlns:p14="http://schemas.microsoft.com/office/powerpoint/2010/main" val="3804742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1205115"/>
          </a:xfrm>
        </p:spPr>
        <p:txBody>
          <a:bodyPr/>
          <a:lstStyle/>
          <a:p>
            <a:r>
              <a:rPr lang="en-US" dirty="0" smtClean="0"/>
              <a:t>Making an eclipse Happen</a:t>
            </a:r>
            <a:endParaRPr lang="en-US" dirty="0"/>
          </a:p>
        </p:txBody>
      </p:sp>
      <p:sp>
        <p:nvSpPr>
          <p:cNvPr id="3" name="Content Placeholder 2"/>
          <p:cNvSpPr>
            <a:spLocks noGrp="1"/>
          </p:cNvSpPr>
          <p:nvPr>
            <p:ph idx="1"/>
          </p:nvPr>
        </p:nvSpPr>
        <p:spPr>
          <a:xfrm>
            <a:off x="1251678" y="1587501"/>
            <a:ext cx="10178322" cy="4292092"/>
          </a:xfrm>
        </p:spPr>
        <p:txBody>
          <a:bodyPr/>
          <a:lstStyle/>
          <a:p>
            <a:pPr marL="0" lvl="0" indent="0">
              <a:buNone/>
            </a:pPr>
            <a:endParaRPr lang="en-US" dirty="0" smtClean="0"/>
          </a:p>
          <a:p>
            <a:pPr marL="0" lvl="0" indent="0">
              <a:buNone/>
            </a:pPr>
            <a:r>
              <a:rPr lang="en-US" sz="3600" dirty="0" smtClean="0">
                <a:solidFill>
                  <a:schemeClr val="tx1"/>
                </a:solidFill>
              </a:rPr>
              <a:t>Try </a:t>
            </a:r>
            <a:r>
              <a:rPr lang="en-US" sz="3600" dirty="0">
                <a:solidFill>
                  <a:schemeClr val="tx1"/>
                </a:solidFill>
              </a:rPr>
              <a:t>to move Moon-bead into Earth-bead’s shadow and make a lunar eclipse</a:t>
            </a:r>
            <a:r>
              <a:rPr lang="en-US" sz="3600" dirty="0" smtClean="0">
                <a:solidFill>
                  <a:schemeClr val="tx1"/>
                </a:solidFill>
              </a:rPr>
              <a:t>.</a:t>
            </a:r>
          </a:p>
          <a:p>
            <a:endParaRPr lang="en-US" dirty="0"/>
          </a:p>
        </p:txBody>
      </p:sp>
      <p:pic>
        <p:nvPicPr>
          <p:cNvPr id="4" name="image8.png"/>
          <p:cNvPicPr/>
          <p:nvPr/>
        </p:nvPicPr>
        <p:blipFill>
          <a:blip r:embed="rId2"/>
          <a:srcRect/>
          <a:stretch>
            <a:fillRect/>
          </a:stretch>
        </p:blipFill>
        <p:spPr>
          <a:xfrm>
            <a:off x="6340839" y="3366698"/>
            <a:ext cx="4439285" cy="2400299"/>
          </a:xfrm>
          <a:prstGeom prst="rect">
            <a:avLst/>
          </a:prstGeom>
          <a:ln/>
        </p:spPr>
      </p:pic>
    </p:spTree>
    <p:extLst>
      <p:ext uri="{BB962C8B-B14F-4D97-AF65-F5344CB8AC3E}">
        <p14:creationId xmlns:p14="http://schemas.microsoft.com/office/powerpoint/2010/main" val="3417826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1205115"/>
          </a:xfrm>
        </p:spPr>
        <p:txBody>
          <a:bodyPr/>
          <a:lstStyle/>
          <a:p>
            <a:r>
              <a:rPr lang="en-US" dirty="0" smtClean="0"/>
              <a:t>Making an eclipse Happen</a:t>
            </a:r>
            <a:endParaRPr lang="en-US" dirty="0"/>
          </a:p>
        </p:txBody>
      </p:sp>
      <p:sp>
        <p:nvSpPr>
          <p:cNvPr id="3" name="Content Placeholder 2"/>
          <p:cNvSpPr>
            <a:spLocks noGrp="1"/>
          </p:cNvSpPr>
          <p:nvPr>
            <p:ph idx="1"/>
          </p:nvPr>
        </p:nvSpPr>
        <p:spPr>
          <a:xfrm>
            <a:off x="1251678" y="1587501"/>
            <a:ext cx="10178322" cy="4292092"/>
          </a:xfrm>
        </p:spPr>
        <p:txBody>
          <a:bodyPr/>
          <a:lstStyle/>
          <a:p>
            <a:pPr marL="0" marR="0" lvl="0" indent="0">
              <a:lnSpc>
                <a:spcPct val="107000"/>
              </a:lnSpc>
              <a:spcBef>
                <a:spcPts val="0"/>
              </a:spcBef>
              <a:spcAft>
                <a:spcPts val="0"/>
              </a:spcAft>
              <a:buNone/>
            </a:pP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Let’s make a solar eclipse.  </a:t>
            </a:r>
            <a:r>
              <a:rPr lang="en-US" sz="3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T</a:t>
            </a:r>
            <a:r>
              <a:rPr lang="en-US" sz="3200" b="1" dirty="0" smtClean="0">
                <a:solidFill>
                  <a:schemeClr val="tx1"/>
                </a:solidFill>
                <a:latin typeface="Calibri" panose="020F0502020204030204" pitchFamily="34" charset="0"/>
                <a:ea typeface="Calibri" panose="020F0502020204030204" pitchFamily="34" charset="0"/>
              </a:rPr>
              <a:t>ry </a:t>
            </a:r>
            <a:r>
              <a:rPr lang="en-US" sz="3200" b="1" dirty="0">
                <a:solidFill>
                  <a:schemeClr val="tx1"/>
                </a:solidFill>
                <a:latin typeface="Calibri" panose="020F0502020204030204" pitchFamily="34" charset="0"/>
                <a:ea typeface="Calibri" panose="020F0502020204030204" pitchFamily="34" charset="0"/>
              </a:rPr>
              <a:t>to align the Moon-bead toward the Sun and cast a shadow on the Earth bead.  (The arrow in the photo is pointing to the </a:t>
            </a:r>
            <a:r>
              <a:rPr lang="en-US" sz="3200" b="1" dirty="0" smtClean="0">
                <a:solidFill>
                  <a:schemeClr val="tx1"/>
                </a:solidFill>
                <a:latin typeface="Calibri" panose="020F0502020204030204" pitchFamily="34" charset="0"/>
                <a:ea typeface="Calibri" panose="020F0502020204030204" pitchFamily="34" charset="0"/>
              </a:rPr>
              <a:t>Moon’s </a:t>
            </a:r>
            <a:r>
              <a:rPr lang="en-US" sz="3200" b="1" dirty="0">
                <a:solidFill>
                  <a:schemeClr val="tx1"/>
                </a:solidFill>
                <a:latin typeface="Calibri" panose="020F0502020204030204" pitchFamily="34" charset="0"/>
                <a:ea typeface="Calibri" panose="020F0502020204030204" pitchFamily="34" charset="0"/>
              </a:rPr>
              <a:t>shadow on the Earth ball</a:t>
            </a:r>
            <a:r>
              <a:rPr lang="en-US" sz="3200" b="1" dirty="0" smtClean="0">
                <a:solidFill>
                  <a:schemeClr val="tx1"/>
                </a:solidFill>
                <a:latin typeface="Calibri" panose="020F0502020204030204" pitchFamily="34" charset="0"/>
                <a:ea typeface="Calibri" panose="020F0502020204030204" pitchFamily="34" charset="0"/>
              </a:rPr>
              <a:t>.)</a:t>
            </a:r>
            <a:endParaRPr lang="en-US" sz="3200" b="1" dirty="0" smtClean="0">
              <a:solidFill>
                <a:schemeClr val="tx1"/>
              </a:solidFill>
            </a:endParaRPr>
          </a:p>
          <a:p>
            <a:pPr marL="0" indent="0">
              <a:buNone/>
            </a:pPr>
            <a:endParaRPr lang="en-US" dirty="0"/>
          </a:p>
        </p:txBody>
      </p:sp>
      <p:pic>
        <p:nvPicPr>
          <p:cNvPr id="5" name="image10.png"/>
          <p:cNvPicPr/>
          <p:nvPr/>
        </p:nvPicPr>
        <p:blipFill>
          <a:blip r:embed="rId2"/>
          <a:srcRect/>
          <a:stretch>
            <a:fillRect/>
          </a:stretch>
        </p:blipFill>
        <p:spPr>
          <a:xfrm>
            <a:off x="3999591" y="3715538"/>
            <a:ext cx="3757931" cy="3044825"/>
          </a:xfrm>
          <a:prstGeom prst="rect">
            <a:avLst/>
          </a:prstGeom>
          <a:ln/>
        </p:spPr>
      </p:pic>
    </p:spTree>
    <p:extLst>
      <p:ext uri="{BB962C8B-B14F-4D97-AF65-F5344CB8AC3E}">
        <p14:creationId xmlns:p14="http://schemas.microsoft.com/office/powerpoint/2010/main" val="3873518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Simulations</a:t>
            </a:r>
            <a:endParaRPr lang="en-US" dirty="0"/>
          </a:p>
        </p:txBody>
      </p:sp>
      <p:sp>
        <p:nvSpPr>
          <p:cNvPr id="3" name="Content Placeholder 2"/>
          <p:cNvSpPr>
            <a:spLocks noGrp="1"/>
          </p:cNvSpPr>
          <p:nvPr>
            <p:ph idx="1"/>
          </p:nvPr>
        </p:nvSpPr>
        <p:spPr/>
        <p:txBody>
          <a:bodyPr/>
          <a:lstStyle/>
          <a:p>
            <a:pPr marL="0" indent="0">
              <a:buNone/>
            </a:pPr>
            <a:r>
              <a:rPr lang="en-US" u="sng" dirty="0">
                <a:hlinkClick r:id="rId2"/>
              </a:rPr>
              <a:t>https://eclipsemega.movie/simulator?lat=35.137265&amp;lng=-</a:t>
            </a:r>
            <a:r>
              <a:rPr lang="en-US" u="sng" dirty="0" smtClean="0">
                <a:hlinkClick r:id="rId2"/>
              </a:rPr>
              <a:t>85.2368219</a:t>
            </a:r>
            <a:endParaRPr lang="en-US" u="sng" dirty="0" smtClean="0"/>
          </a:p>
          <a:p>
            <a:pPr marL="0" indent="0">
              <a:buNone/>
            </a:pPr>
            <a:endParaRPr lang="en-US" u="sng" dirty="0"/>
          </a:p>
          <a:p>
            <a:pPr marL="0" indent="0">
              <a:buNone/>
            </a:pPr>
            <a:endParaRPr lang="en-US" u="sng" dirty="0" smtClean="0"/>
          </a:p>
          <a:p>
            <a:pPr marL="0" indent="0">
              <a:buNone/>
            </a:pPr>
            <a:r>
              <a:rPr lang="en-US" dirty="0">
                <a:hlinkClick r:id="rId3"/>
              </a:rPr>
              <a:t>https://</a:t>
            </a:r>
            <a:r>
              <a:rPr lang="en-US" dirty="0" smtClean="0">
                <a:hlinkClick r:id="rId3"/>
              </a:rPr>
              <a:t>www.nasa.gov/feature/goddard/2016/preparing-for-the-august-2017-total-solar-eclipse</a:t>
            </a:r>
            <a:endParaRPr lang="en-US" dirty="0" smtClean="0"/>
          </a:p>
          <a:p>
            <a:pPr marL="0" indent="0">
              <a:buNone/>
            </a:pPr>
            <a:endParaRPr lang="en-US" dirty="0"/>
          </a:p>
        </p:txBody>
      </p:sp>
    </p:spTree>
    <p:extLst>
      <p:ext uri="{BB962C8B-B14F-4D97-AF65-F5344CB8AC3E}">
        <p14:creationId xmlns:p14="http://schemas.microsoft.com/office/powerpoint/2010/main" val="3945085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Map</a:t>
            </a:r>
            <a:endParaRPr lang="en-US" dirty="0"/>
          </a:p>
        </p:txBody>
      </p:sp>
      <p:sp>
        <p:nvSpPr>
          <p:cNvPr id="3" name="Content Placeholder 2"/>
          <p:cNvSpPr>
            <a:spLocks noGrp="1"/>
          </p:cNvSpPr>
          <p:nvPr>
            <p:ph idx="1"/>
          </p:nvPr>
        </p:nvSpPr>
        <p:spPr/>
        <p:txBody>
          <a:bodyPr/>
          <a:lstStyle/>
          <a:p>
            <a:pPr marL="0" indent="0">
              <a:buNone/>
            </a:pPr>
            <a:r>
              <a:rPr lang="en-US" dirty="0" smtClean="0">
                <a:hlinkClick r:id="rId2"/>
              </a:rPr>
              <a:t>https</a:t>
            </a:r>
            <a:r>
              <a:rPr lang="en-US" dirty="0">
                <a:hlinkClick r:id="rId2"/>
              </a:rPr>
              <a:t>://eclipse2017.nasa.gov/sites/default/files/interactive_map/index.html</a:t>
            </a:r>
            <a:endParaRPr lang="en-US" dirty="0"/>
          </a:p>
          <a:p>
            <a:pPr marL="0" indent="0">
              <a:buNone/>
            </a:pPr>
            <a:endParaRPr lang="en-US" dirty="0"/>
          </a:p>
        </p:txBody>
      </p:sp>
    </p:spTree>
    <p:extLst>
      <p:ext uri="{BB962C8B-B14F-4D97-AF65-F5344CB8AC3E}">
        <p14:creationId xmlns:p14="http://schemas.microsoft.com/office/powerpoint/2010/main" val="2820355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and Icebreaker</a:t>
            </a:r>
            <a:endParaRPr lang="en-US" dirty="0"/>
          </a:p>
        </p:txBody>
      </p:sp>
      <p:sp>
        <p:nvSpPr>
          <p:cNvPr id="3" name="Content Placeholder 2"/>
          <p:cNvSpPr>
            <a:spLocks noGrp="1"/>
          </p:cNvSpPr>
          <p:nvPr>
            <p:ph idx="1"/>
          </p:nvPr>
        </p:nvSpPr>
        <p:spPr/>
        <p:txBody>
          <a:bodyPr>
            <a:normAutofit/>
          </a:bodyPr>
          <a:lstStyle/>
          <a:p>
            <a:pPr marL="0" indent="0">
              <a:buNone/>
            </a:pPr>
            <a:r>
              <a:rPr lang="en-US" sz="4000" b="1" dirty="0" smtClean="0">
                <a:solidFill>
                  <a:schemeClr val="tx1"/>
                </a:solidFill>
                <a:latin typeface="Arial" panose="020B0604020202020204" pitchFamily="34" charset="0"/>
                <a:cs typeface="Arial" panose="020B0604020202020204" pitchFamily="34" charset="0"/>
              </a:rPr>
              <a:t>Name</a:t>
            </a:r>
          </a:p>
          <a:p>
            <a:pPr marL="0" indent="0">
              <a:buNone/>
            </a:pPr>
            <a:r>
              <a:rPr lang="en-US" sz="4000" b="1" dirty="0" smtClean="0">
                <a:solidFill>
                  <a:schemeClr val="tx1"/>
                </a:solidFill>
                <a:latin typeface="Arial" panose="020B0604020202020204" pitchFamily="34" charset="0"/>
                <a:cs typeface="Arial" panose="020B0604020202020204" pitchFamily="34" charset="0"/>
              </a:rPr>
              <a:t>School</a:t>
            </a:r>
          </a:p>
          <a:p>
            <a:pPr marL="0" indent="0">
              <a:buNone/>
            </a:pPr>
            <a:r>
              <a:rPr lang="en-US" sz="4000" b="1" dirty="0" smtClean="0">
                <a:solidFill>
                  <a:schemeClr val="tx1"/>
                </a:solidFill>
                <a:latin typeface="Arial" panose="020B0604020202020204" pitchFamily="34" charset="0"/>
                <a:cs typeface="Arial" panose="020B0604020202020204" pitchFamily="34" charset="0"/>
              </a:rPr>
              <a:t>One thing that makes you bitter!</a:t>
            </a:r>
          </a:p>
          <a:p>
            <a:pPr marL="0" indent="0">
              <a:buNone/>
            </a:pPr>
            <a:r>
              <a:rPr lang="en-US" sz="4000" b="1" dirty="0">
                <a:solidFill>
                  <a:schemeClr val="tx1"/>
                </a:solidFill>
                <a:latin typeface="Arial" panose="020B0604020202020204" pitchFamily="34" charset="0"/>
                <a:cs typeface="Arial" panose="020B0604020202020204" pitchFamily="34" charset="0"/>
              </a:rPr>
              <a:t>	</a:t>
            </a:r>
            <a:r>
              <a:rPr lang="en-US" sz="4000" b="1" dirty="0" smtClean="0">
                <a:solidFill>
                  <a:schemeClr val="tx1"/>
                </a:solidFill>
                <a:latin typeface="Arial" panose="020B0604020202020204" pitchFamily="34" charset="0"/>
                <a:cs typeface="Arial" panose="020B0604020202020204" pitchFamily="34" charset="0"/>
              </a:rPr>
              <a:t>(does not have to be school related)</a:t>
            </a:r>
            <a:endParaRPr lang="en-US" sz="4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1660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Eclipses for Beginners</a:t>
            </a:r>
            <a:endParaRPr lang="en-US" dirty="0"/>
          </a:p>
        </p:txBody>
      </p:sp>
      <p:sp>
        <p:nvSpPr>
          <p:cNvPr id="3" name="Content Placeholder 2"/>
          <p:cNvSpPr>
            <a:spLocks noGrp="1"/>
          </p:cNvSpPr>
          <p:nvPr>
            <p:ph idx="1"/>
          </p:nvPr>
        </p:nvSpPr>
        <p:spPr/>
        <p:txBody>
          <a:bodyPr/>
          <a:lstStyle/>
          <a:p>
            <a:pPr marL="0" indent="0">
              <a:buNone/>
            </a:pPr>
            <a:endParaRPr lang="en-US" i="1" dirty="0"/>
          </a:p>
          <a:p>
            <a:pPr marL="0" indent="0">
              <a:buNone/>
            </a:pPr>
            <a:r>
              <a:rPr lang="en-US" i="1" dirty="0" smtClean="0"/>
              <a:t>Reading: </a:t>
            </a:r>
            <a:r>
              <a:rPr lang="en-US" i="1" dirty="0"/>
              <a:t>Solar Eclipses for Beginners </a:t>
            </a:r>
            <a:r>
              <a:rPr lang="en-US" i="1" dirty="0" smtClean="0"/>
              <a:t>Fred </a:t>
            </a:r>
            <a:r>
              <a:rPr lang="en-US" i="1" dirty="0" err="1" smtClean="0"/>
              <a:t>Espenak</a:t>
            </a:r>
            <a:r>
              <a:rPr lang="en-US" i="1" dirty="0" smtClean="0"/>
              <a:t> (</a:t>
            </a:r>
            <a:r>
              <a:rPr lang="en-US" i="1" dirty="0"/>
              <a:t>©</a:t>
            </a:r>
            <a:r>
              <a:rPr lang="en-US" i="1" dirty="0" smtClean="0"/>
              <a:t>2009)</a:t>
            </a:r>
            <a:endParaRPr lang="en-US" i="1" dirty="0"/>
          </a:p>
          <a:p>
            <a:pPr marL="0" indent="0">
              <a:buNone/>
            </a:pPr>
            <a:endParaRPr lang="en-US" i="1" dirty="0"/>
          </a:p>
        </p:txBody>
      </p:sp>
    </p:spTree>
    <p:extLst>
      <p:ext uri="{BB962C8B-B14F-4D97-AF65-F5344CB8AC3E}">
        <p14:creationId xmlns:p14="http://schemas.microsoft.com/office/powerpoint/2010/main" val="2628928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Resource</a:t>
            </a:r>
            <a:endParaRPr lang="en-US" dirty="0"/>
          </a:p>
        </p:txBody>
      </p:sp>
      <p:sp>
        <p:nvSpPr>
          <p:cNvPr id="3" name="Content Placeholder 2"/>
          <p:cNvSpPr>
            <a:spLocks noGrp="1"/>
          </p:cNvSpPr>
          <p:nvPr>
            <p:ph idx="1"/>
          </p:nvPr>
        </p:nvSpPr>
        <p:spPr/>
        <p:txBody>
          <a:bodyPr/>
          <a:lstStyle/>
          <a:p>
            <a:pPr marL="0" indent="0">
              <a:buNone/>
            </a:pPr>
            <a:r>
              <a:rPr lang="en-US" dirty="0" smtClean="0">
                <a:solidFill>
                  <a:schemeClr val="tx1"/>
                </a:solidFill>
              </a:rPr>
              <a:t>While watching the video, try to answer the focus question(s).</a:t>
            </a:r>
            <a:endParaRPr lang="en-US" dirty="0" smtClean="0">
              <a:solidFill>
                <a:schemeClr val="tx1"/>
              </a:solidFill>
              <a:hlinkClick r:id="rId2"/>
            </a:endParaRPr>
          </a:p>
          <a:p>
            <a:pPr marL="0" indent="0">
              <a:buNone/>
            </a:pPr>
            <a:endParaRPr lang="en-US" dirty="0" smtClean="0">
              <a:solidFill>
                <a:schemeClr val="tx1"/>
              </a:solidFill>
              <a:hlinkClick r:id="rId2"/>
            </a:endParaRPr>
          </a:p>
          <a:p>
            <a:pPr marL="0" indent="0">
              <a:buNone/>
            </a:pPr>
            <a:r>
              <a:rPr lang="en-US" dirty="0" smtClean="0">
                <a:hlinkClick r:id="rId2"/>
              </a:rPr>
              <a:t>https</a:t>
            </a:r>
            <a:r>
              <a:rPr lang="en-US" dirty="0">
                <a:hlinkClick r:id="rId2"/>
              </a:rPr>
              <a:t>://</a:t>
            </a:r>
            <a:r>
              <a:rPr lang="en-US" dirty="0" smtClean="0">
                <a:hlinkClick r:id="rId2"/>
              </a:rPr>
              <a:t>www.youtube.com/watch?v=IQIahbc7oas</a:t>
            </a:r>
            <a:endParaRPr lang="en-US" dirty="0" smtClean="0"/>
          </a:p>
          <a:p>
            <a:pPr marL="0" indent="0">
              <a:buNone/>
            </a:pPr>
            <a:endParaRPr lang="en-US" dirty="0"/>
          </a:p>
        </p:txBody>
      </p:sp>
    </p:spTree>
    <p:extLst>
      <p:ext uri="{BB962C8B-B14F-4D97-AF65-F5344CB8AC3E}">
        <p14:creationId xmlns:p14="http://schemas.microsoft.com/office/powerpoint/2010/main" val="1173252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900315"/>
          </a:xfrm>
        </p:spPr>
        <p:txBody>
          <a:bodyPr/>
          <a:lstStyle/>
          <a:p>
            <a:r>
              <a:rPr lang="en-US" dirty="0" smtClean="0"/>
              <a:t>Create an Artifact</a:t>
            </a:r>
            <a:endParaRPr lang="en-US" dirty="0"/>
          </a:p>
        </p:txBody>
      </p:sp>
      <p:sp>
        <p:nvSpPr>
          <p:cNvPr id="3" name="Content Placeholder 2"/>
          <p:cNvSpPr>
            <a:spLocks noGrp="1"/>
          </p:cNvSpPr>
          <p:nvPr>
            <p:ph idx="1"/>
          </p:nvPr>
        </p:nvSpPr>
        <p:spPr>
          <a:xfrm>
            <a:off x="1251678" y="1473200"/>
            <a:ext cx="10178322" cy="4851400"/>
          </a:xfrm>
        </p:spPr>
        <p:txBody>
          <a:bodyPr>
            <a:normAutofit/>
          </a:bodyPr>
          <a:lstStyle/>
          <a:p>
            <a:pPr marL="0" indent="0">
              <a:buNone/>
            </a:pPr>
            <a:r>
              <a:rPr lang="en-US" sz="3200" b="1" dirty="0" smtClean="0">
                <a:solidFill>
                  <a:schemeClr val="tx1"/>
                </a:solidFill>
              </a:rPr>
              <a:t>Question</a:t>
            </a:r>
            <a:r>
              <a:rPr lang="en-US" sz="3200" dirty="0" smtClean="0">
                <a:solidFill>
                  <a:schemeClr val="tx1"/>
                </a:solidFill>
              </a:rPr>
              <a:t> </a:t>
            </a:r>
            <a:r>
              <a:rPr lang="en-US" sz="3200" dirty="0">
                <a:solidFill>
                  <a:schemeClr val="tx1"/>
                </a:solidFill>
              </a:rPr>
              <a:t>(what are you trying to </a:t>
            </a:r>
            <a:r>
              <a:rPr lang="en-US" sz="3200" dirty="0" smtClean="0">
                <a:solidFill>
                  <a:schemeClr val="tx1"/>
                </a:solidFill>
              </a:rPr>
              <a:t>answer- </a:t>
            </a:r>
            <a:r>
              <a:rPr lang="en-US" sz="3200" dirty="0">
                <a:solidFill>
                  <a:schemeClr val="tx1"/>
                </a:solidFill>
              </a:rPr>
              <a:t>What causes both a total and partial eclipse?  How does location affect what you see</a:t>
            </a:r>
            <a:r>
              <a:rPr lang="en-US" sz="3200" dirty="0" smtClean="0">
                <a:solidFill>
                  <a:schemeClr val="tx1"/>
                </a:solidFill>
              </a:rPr>
              <a:t>?)</a:t>
            </a:r>
            <a:endParaRPr lang="en-US" sz="3200" dirty="0">
              <a:solidFill>
                <a:schemeClr val="tx1"/>
              </a:solidFill>
            </a:endParaRPr>
          </a:p>
          <a:p>
            <a:r>
              <a:rPr lang="en-US" sz="3200" b="1" dirty="0">
                <a:solidFill>
                  <a:schemeClr val="tx1"/>
                </a:solidFill>
              </a:rPr>
              <a:t>Claim</a:t>
            </a:r>
            <a:r>
              <a:rPr lang="en-US" sz="3200" dirty="0">
                <a:solidFill>
                  <a:schemeClr val="tx1"/>
                </a:solidFill>
              </a:rPr>
              <a:t> (what your answer is)</a:t>
            </a:r>
          </a:p>
          <a:p>
            <a:r>
              <a:rPr lang="en-US" sz="3200" b="1" dirty="0">
                <a:solidFill>
                  <a:schemeClr val="tx1"/>
                </a:solidFill>
              </a:rPr>
              <a:t>Evidence</a:t>
            </a:r>
            <a:r>
              <a:rPr lang="en-US" sz="3200" dirty="0">
                <a:solidFill>
                  <a:schemeClr val="tx1"/>
                </a:solidFill>
              </a:rPr>
              <a:t> (what proof do you have your claim is correct)</a:t>
            </a:r>
          </a:p>
          <a:p>
            <a:r>
              <a:rPr lang="en-US" sz="3200" b="1" dirty="0">
                <a:solidFill>
                  <a:schemeClr val="tx1"/>
                </a:solidFill>
              </a:rPr>
              <a:t>Reasoning/Justification</a:t>
            </a:r>
            <a:r>
              <a:rPr lang="en-US" sz="3200" dirty="0">
                <a:solidFill>
                  <a:schemeClr val="tx1"/>
                </a:solidFill>
              </a:rPr>
              <a:t> (what makes your evidence good)</a:t>
            </a:r>
          </a:p>
          <a:p>
            <a:pPr marL="0" indent="0">
              <a:buNone/>
            </a:pPr>
            <a:endParaRPr lang="en-US" dirty="0">
              <a:solidFill>
                <a:schemeClr val="tx1"/>
              </a:solidFill>
            </a:endParaRPr>
          </a:p>
        </p:txBody>
      </p:sp>
    </p:spTree>
    <p:extLst>
      <p:ext uri="{BB962C8B-B14F-4D97-AF65-F5344CB8AC3E}">
        <p14:creationId xmlns:p14="http://schemas.microsoft.com/office/powerpoint/2010/main" val="1991157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Make a Pin Hole Camera</a:t>
            </a:r>
            <a:endParaRPr lang="en-US" dirty="0"/>
          </a:p>
        </p:txBody>
      </p:sp>
      <p:sp>
        <p:nvSpPr>
          <p:cNvPr id="3" name="Content Placeholder 2"/>
          <p:cNvSpPr>
            <a:spLocks noGrp="1"/>
          </p:cNvSpPr>
          <p:nvPr>
            <p:ph idx="1"/>
          </p:nvPr>
        </p:nvSpPr>
        <p:spPr/>
        <p:txBody>
          <a:bodyPr/>
          <a:lstStyle/>
          <a:p>
            <a:pPr marL="0" indent="0">
              <a:buNone/>
            </a:pPr>
            <a:r>
              <a:rPr lang="en-US" sz="3600" b="1" dirty="0" smtClean="0">
                <a:solidFill>
                  <a:schemeClr val="tx1"/>
                </a:solidFill>
              </a:rPr>
              <a:t>Material</a:t>
            </a:r>
            <a:r>
              <a:rPr lang="en-US" sz="3600" dirty="0" smtClean="0"/>
              <a:t>s</a:t>
            </a:r>
          </a:p>
          <a:p>
            <a:pPr marL="0" indent="0">
              <a:buNone/>
            </a:pPr>
            <a:r>
              <a:rPr lang="en-US" sz="3600" dirty="0" smtClean="0">
                <a:solidFill>
                  <a:schemeClr val="tx1"/>
                </a:solidFill>
              </a:rPr>
              <a:t> Two pieces of white paper (or cardstock),</a:t>
            </a:r>
          </a:p>
          <a:p>
            <a:pPr marL="0" indent="0">
              <a:buNone/>
            </a:pPr>
            <a:r>
              <a:rPr lang="en-US" sz="3600" dirty="0" smtClean="0">
                <a:solidFill>
                  <a:schemeClr val="tx1"/>
                </a:solidFill>
              </a:rPr>
              <a:t>A 2-3” square of aluminum foil</a:t>
            </a:r>
          </a:p>
          <a:p>
            <a:pPr marL="0" indent="0">
              <a:buNone/>
            </a:pPr>
            <a:r>
              <a:rPr lang="en-US" sz="3600" dirty="0" smtClean="0">
                <a:solidFill>
                  <a:schemeClr val="tx1"/>
                </a:solidFill>
              </a:rPr>
              <a:t>Tape</a:t>
            </a:r>
          </a:p>
          <a:p>
            <a:pPr marL="0" indent="0">
              <a:buNone/>
            </a:pPr>
            <a:r>
              <a:rPr lang="en-US" sz="3600" dirty="0" smtClean="0">
                <a:solidFill>
                  <a:schemeClr val="tx1"/>
                </a:solidFill>
              </a:rPr>
              <a:t>A pin or paperclip</a:t>
            </a:r>
          </a:p>
          <a:p>
            <a:pPr marL="0" indent="0">
              <a:buNone/>
            </a:pPr>
            <a:endParaRPr lang="en-US" sz="3600" dirty="0"/>
          </a:p>
          <a:p>
            <a:pPr marL="0" indent="0">
              <a:buNone/>
            </a:pPr>
            <a:endParaRPr lang="en-US" dirty="0"/>
          </a:p>
        </p:txBody>
      </p:sp>
    </p:spTree>
    <p:extLst>
      <p:ext uri="{BB962C8B-B14F-4D97-AF65-F5344CB8AC3E}">
        <p14:creationId xmlns:p14="http://schemas.microsoft.com/office/powerpoint/2010/main" val="666170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Make a Pin Hole Camera</a:t>
            </a:r>
          </a:p>
        </p:txBody>
      </p:sp>
      <p:sp>
        <p:nvSpPr>
          <p:cNvPr id="3" name="Content Placeholder 2"/>
          <p:cNvSpPr>
            <a:spLocks noGrp="1"/>
          </p:cNvSpPr>
          <p:nvPr>
            <p:ph sz="half" idx="1"/>
          </p:nvPr>
        </p:nvSpPr>
        <p:spPr>
          <a:xfrm>
            <a:off x="1257300" y="2285999"/>
            <a:ext cx="4800600" cy="4428309"/>
          </a:xfrm>
        </p:spPr>
        <p:txBody>
          <a:bodyPr/>
          <a:lstStyle/>
          <a:p>
            <a:r>
              <a:rPr lang="en-US" dirty="0" smtClean="0"/>
              <a:t>Cut a square hole in one piece of paper</a:t>
            </a:r>
          </a:p>
          <a:p>
            <a:r>
              <a:rPr lang="en-US" dirty="0" smtClean="0"/>
              <a:t>Tape the square of aluminum foil over the hole</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51678" y="3788229"/>
            <a:ext cx="4539125" cy="2482334"/>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7900" y="3761321"/>
            <a:ext cx="4588329" cy="2509242"/>
          </a:xfrm>
          <a:prstGeom prst="rect">
            <a:avLst/>
          </a:prstGeom>
        </p:spPr>
      </p:pic>
    </p:spTree>
    <p:extLst>
      <p:ext uri="{BB962C8B-B14F-4D97-AF65-F5344CB8AC3E}">
        <p14:creationId xmlns:p14="http://schemas.microsoft.com/office/powerpoint/2010/main" val="4057443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Make a Pin Hole Camera</a:t>
            </a:r>
          </a:p>
        </p:txBody>
      </p:sp>
      <p:sp>
        <p:nvSpPr>
          <p:cNvPr id="3" name="Content Placeholder 2"/>
          <p:cNvSpPr>
            <a:spLocks noGrp="1"/>
          </p:cNvSpPr>
          <p:nvPr>
            <p:ph sz="half" idx="1"/>
          </p:nvPr>
        </p:nvSpPr>
        <p:spPr>
          <a:xfrm>
            <a:off x="1257300" y="2286000"/>
            <a:ext cx="4800600" cy="3962400"/>
          </a:xfrm>
        </p:spPr>
        <p:txBody>
          <a:bodyPr/>
          <a:lstStyle/>
          <a:p>
            <a:r>
              <a:rPr lang="en-US" dirty="0" smtClean="0"/>
              <a:t>Poke a hole in the foil</a:t>
            </a:r>
          </a:p>
          <a:p>
            <a:r>
              <a:rPr lang="en-US" dirty="0" smtClean="0"/>
              <a:t>Try it out!</a:t>
            </a:r>
          </a:p>
          <a:p>
            <a:pPr marL="0" indent="0">
              <a:buNone/>
            </a:pP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57300" y="3367286"/>
            <a:ext cx="4800600" cy="2625328"/>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6200" y="3332559"/>
            <a:ext cx="4864100" cy="2660055"/>
          </a:xfrm>
          <a:prstGeom prst="rect">
            <a:avLst/>
          </a:prstGeom>
        </p:spPr>
      </p:pic>
    </p:spTree>
    <p:extLst>
      <p:ext uri="{BB962C8B-B14F-4D97-AF65-F5344CB8AC3E}">
        <p14:creationId xmlns:p14="http://schemas.microsoft.com/office/powerpoint/2010/main" val="19447008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Viewing the Eclipse…</a:t>
            </a:r>
            <a:endParaRPr lang="en-US" dirty="0"/>
          </a:p>
        </p:txBody>
      </p:sp>
      <p:sp>
        <p:nvSpPr>
          <p:cNvPr id="3" name="Content Placeholder 2"/>
          <p:cNvSpPr>
            <a:spLocks noGrp="1"/>
          </p:cNvSpPr>
          <p:nvPr>
            <p:ph idx="1"/>
          </p:nvPr>
        </p:nvSpPr>
        <p:spPr/>
        <p:txBody>
          <a:bodyPr>
            <a:normAutofit/>
          </a:bodyPr>
          <a:lstStyle/>
          <a:p>
            <a:pPr marL="0" indent="0">
              <a:buNone/>
            </a:pPr>
            <a:r>
              <a:rPr lang="en-US" sz="4400" dirty="0" smtClean="0">
                <a:solidFill>
                  <a:schemeClr val="tx1"/>
                </a:solidFill>
              </a:rPr>
              <a:t>Retina Damage due to excessive exposure to direct sunlight</a:t>
            </a:r>
            <a:endParaRPr lang="en-US" sz="4400" dirty="0">
              <a:solidFill>
                <a:schemeClr val="tx1"/>
              </a:solidFill>
            </a:endParaRPr>
          </a:p>
        </p:txBody>
      </p:sp>
    </p:spTree>
    <p:extLst>
      <p:ext uri="{BB962C8B-B14F-4D97-AF65-F5344CB8AC3E}">
        <p14:creationId xmlns:p14="http://schemas.microsoft.com/office/powerpoint/2010/main" val="3477853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Eclipse Safety</a:t>
            </a:r>
            <a:endParaRPr lang="en-US" dirty="0"/>
          </a:p>
        </p:txBody>
      </p:sp>
      <p:sp>
        <p:nvSpPr>
          <p:cNvPr id="3" name="Content Placeholder 2"/>
          <p:cNvSpPr>
            <a:spLocks noGrp="1"/>
          </p:cNvSpPr>
          <p:nvPr>
            <p:ph idx="1"/>
          </p:nvPr>
        </p:nvSpPr>
        <p:spPr/>
        <p:txBody>
          <a:bodyPr/>
          <a:lstStyle/>
          <a:p>
            <a:pPr marL="0" indent="0">
              <a:buNone/>
            </a:pPr>
            <a:r>
              <a:rPr lang="en-US" sz="4000" b="1" dirty="0" smtClean="0">
                <a:solidFill>
                  <a:schemeClr val="tx1"/>
                </a:solidFill>
              </a:rPr>
              <a:t>Article:</a:t>
            </a:r>
          </a:p>
          <a:p>
            <a:pPr marL="0" indent="0">
              <a:buNone/>
            </a:pPr>
            <a:r>
              <a:rPr lang="en-US" sz="4000" b="1" i="1" dirty="0" smtClean="0">
                <a:solidFill>
                  <a:schemeClr val="tx1"/>
                </a:solidFill>
              </a:rPr>
              <a:t>How </a:t>
            </a:r>
            <a:r>
              <a:rPr lang="en-US" sz="4000" b="1" i="1" dirty="0">
                <a:solidFill>
                  <a:schemeClr val="tx1"/>
                </a:solidFill>
              </a:rPr>
              <a:t>to View the 2017 Solar Eclipse Safely</a:t>
            </a:r>
            <a:endParaRPr lang="en-US" sz="4000" i="1" dirty="0">
              <a:solidFill>
                <a:schemeClr val="tx1"/>
              </a:solidFill>
            </a:endParaRPr>
          </a:p>
          <a:p>
            <a:endParaRPr lang="en-US" dirty="0"/>
          </a:p>
        </p:txBody>
      </p:sp>
    </p:spTree>
    <p:extLst>
      <p:ext uri="{BB962C8B-B14F-4D97-AF65-F5344CB8AC3E}">
        <p14:creationId xmlns:p14="http://schemas.microsoft.com/office/powerpoint/2010/main" val="908136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Eclipse Safety Nasa Video</a:t>
            </a:r>
            <a:endParaRPr lang="en-US" dirty="0"/>
          </a:p>
        </p:txBody>
      </p:sp>
      <p:pic>
        <p:nvPicPr>
          <p:cNvPr id="4" name="How to Safely Watch a Solar Eclips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22400" y="1485900"/>
            <a:ext cx="8971000" cy="4394200"/>
          </a:xfrm>
        </p:spPr>
      </p:pic>
    </p:spTree>
    <p:extLst>
      <p:ext uri="{BB962C8B-B14F-4D97-AF65-F5344CB8AC3E}">
        <p14:creationId xmlns:p14="http://schemas.microsoft.com/office/powerpoint/2010/main" val="33318453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1344815"/>
          </a:xfrm>
        </p:spPr>
        <p:txBody>
          <a:bodyPr/>
          <a:lstStyle/>
          <a:p>
            <a:r>
              <a:rPr lang="en-US" dirty="0" smtClean="0"/>
              <a:t>Online Resources</a:t>
            </a:r>
            <a:endParaRPr lang="en-US" dirty="0"/>
          </a:p>
        </p:txBody>
      </p:sp>
      <p:sp>
        <p:nvSpPr>
          <p:cNvPr id="3" name="Content Placeholder 2"/>
          <p:cNvSpPr>
            <a:spLocks noGrp="1"/>
          </p:cNvSpPr>
          <p:nvPr>
            <p:ph idx="1"/>
          </p:nvPr>
        </p:nvSpPr>
        <p:spPr/>
        <p:txBody>
          <a:bodyPr/>
          <a:lstStyle/>
          <a:p>
            <a:pPr marL="0" indent="0">
              <a:buNone/>
            </a:pPr>
            <a:r>
              <a:rPr lang="en-US" dirty="0">
                <a:hlinkClick r:id="rId2"/>
              </a:rPr>
              <a:t>https://eclipse2017.nasa.gov</a:t>
            </a:r>
            <a:r>
              <a:rPr lang="en-US" dirty="0" smtClean="0">
                <a:hlinkClick r:id="rId2"/>
              </a:rPr>
              <a:t>/</a:t>
            </a:r>
            <a:endParaRPr lang="en-US" dirty="0" smtClean="0"/>
          </a:p>
          <a:p>
            <a:pPr marL="0" indent="0">
              <a:buNone/>
            </a:pPr>
            <a:endParaRPr lang="en-US" dirty="0"/>
          </a:p>
          <a:p>
            <a:pPr marL="0" indent="0">
              <a:buNone/>
            </a:pPr>
            <a:r>
              <a:rPr lang="en-US" dirty="0">
                <a:hlinkClick r:id="rId3"/>
              </a:rPr>
              <a:t>http://thetsin.org/news/2017/eclipse</a:t>
            </a:r>
            <a:r>
              <a:rPr lang="en-US" dirty="0" smtClean="0">
                <a:hlinkClick r:id="rId3"/>
              </a:rPr>
              <a:t>/</a:t>
            </a:r>
            <a:endParaRPr lang="en-US" dirty="0" smtClean="0"/>
          </a:p>
          <a:p>
            <a:pPr marL="0" indent="0">
              <a:buNone/>
            </a:pPr>
            <a:endParaRPr lang="en-US" dirty="0"/>
          </a:p>
          <a:p>
            <a:pPr marL="0" indent="0">
              <a:buNone/>
            </a:pPr>
            <a:r>
              <a:rPr lang="en-US" dirty="0">
                <a:hlinkClick r:id="rId4"/>
              </a:rPr>
              <a:t>http://www.mreclipse.com</a:t>
            </a:r>
            <a:r>
              <a:rPr lang="en-US" dirty="0" smtClean="0">
                <a:hlinkClick r:id="rId4"/>
              </a:rPr>
              <a:t>/</a:t>
            </a:r>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1280960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for the Day</a:t>
            </a:r>
            <a:endParaRPr lang="en-US" dirty="0"/>
          </a:p>
        </p:txBody>
      </p:sp>
      <p:sp>
        <p:nvSpPr>
          <p:cNvPr id="3" name="Content Placeholder 2"/>
          <p:cNvSpPr>
            <a:spLocks noGrp="1"/>
          </p:cNvSpPr>
          <p:nvPr>
            <p:ph idx="1"/>
          </p:nvPr>
        </p:nvSpPr>
        <p:spPr>
          <a:xfrm>
            <a:off x="1251678" y="1554480"/>
            <a:ext cx="10178322" cy="5303519"/>
          </a:xfrm>
        </p:spPr>
        <p:txBody>
          <a:bodyPr>
            <a:normAutofit/>
          </a:bodyPr>
          <a:lstStyle/>
          <a:p>
            <a:pPr>
              <a:buFontTx/>
              <a:buChar char="-"/>
            </a:pPr>
            <a:r>
              <a:rPr lang="en-US" sz="2400" dirty="0" smtClean="0">
                <a:solidFill>
                  <a:schemeClr val="tx1"/>
                </a:solidFill>
                <a:latin typeface="Arial" panose="020B0604020202020204" pitchFamily="34" charset="0"/>
                <a:cs typeface="Arial" panose="020B0604020202020204" pitchFamily="34" charset="0"/>
              </a:rPr>
              <a:t>Welcome</a:t>
            </a:r>
          </a:p>
          <a:p>
            <a:pPr>
              <a:buFontTx/>
              <a:buChar char="-"/>
            </a:pPr>
            <a:r>
              <a:rPr lang="en-US" sz="2400" dirty="0" smtClean="0">
                <a:solidFill>
                  <a:schemeClr val="tx1"/>
                </a:solidFill>
                <a:latin typeface="Arial" panose="020B0604020202020204" pitchFamily="34" charset="0"/>
                <a:cs typeface="Arial" panose="020B0604020202020204" pitchFamily="34" charset="0"/>
              </a:rPr>
              <a:t>Morning- Grade Level</a:t>
            </a:r>
          </a:p>
          <a:p>
            <a:pPr lvl="2">
              <a:buFontTx/>
              <a:buChar char="-"/>
            </a:pPr>
            <a:r>
              <a:rPr lang="en-US" sz="2000" dirty="0" smtClean="0">
                <a:solidFill>
                  <a:schemeClr val="tx1"/>
                </a:solidFill>
                <a:latin typeface="Arial" panose="020B0604020202020204" pitchFamily="34" charset="0"/>
                <a:cs typeface="Arial" panose="020B0604020202020204" pitchFamily="34" charset="0"/>
              </a:rPr>
              <a:t>HOP Review</a:t>
            </a:r>
          </a:p>
          <a:p>
            <a:pPr lvl="2">
              <a:buFontTx/>
              <a:buChar char="-"/>
            </a:pPr>
            <a:r>
              <a:rPr lang="en-US" sz="2000" dirty="0" smtClean="0">
                <a:solidFill>
                  <a:schemeClr val="tx1"/>
                </a:solidFill>
                <a:latin typeface="Arial" panose="020B0604020202020204" pitchFamily="34" charset="0"/>
                <a:cs typeface="Arial" panose="020B0604020202020204" pitchFamily="34" charset="0"/>
              </a:rPr>
              <a:t>Productive Engagement</a:t>
            </a:r>
          </a:p>
          <a:p>
            <a:pPr lvl="2">
              <a:buFontTx/>
              <a:buChar char="-"/>
            </a:pPr>
            <a:r>
              <a:rPr lang="en-US" sz="2000" dirty="0" smtClean="0">
                <a:solidFill>
                  <a:schemeClr val="tx1"/>
                </a:solidFill>
                <a:latin typeface="Arial" panose="020B0604020202020204" pitchFamily="34" charset="0"/>
                <a:cs typeface="Arial" panose="020B0604020202020204" pitchFamily="34" charset="0"/>
              </a:rPr>
              <a:t>Solar Lesson</a:t>
            </a:r>
          </a:p>
          <a:p>
            <a:pPr lvl="2">
              <a:buFontTx/>
              <a:buChar char="-"/>
            </a:pPr>
            <a:r>
              <a:rPr lang="en-US" sz="2000" dirty="0" smtClean="0">
                <a:solidFill>
                  <a:schemeClr val="tx1"/>
                </a:solidFill>
                <a:latin typeface="Arial" panose="020B0604020202020204" pitchFamily="34" charset="0"/>
                <a:cs typeface="Arial" panose="020B0604020202020204" pitchFamily="34" charset="0"/>
              </a:rPr>
              <a:t>New Standards</a:t>
            </a:r>
          </a:p>
          <a:p>
            <a:pPr>
              <a:buFontTx/>
              <a:buChar char="-"/>
            </a:pPr>
            <a:r>
              <a:rPr lang="en-US" sz="2400" dirty="0" smtClean="0">
                <a:solidFill>
                  <a:schemeClr val="tx1"/>
                </a:solidFill>
                <a:latin typeface="Arial" panose="020B0604020202020204" pitchFamily="34" charset="0"/>
                <a:cs typeface="Arial" panose="020B0604020202020204" pitchFamily="34" charset="0"/>
              </a:rPr>
              <a:t>Lunch</a:t>
            </a:r>
          </a:p>
          <a:p>
            <a:pPr>
              <a:buFontTx/>
              <a:buChar char="-"/>
            </a:pPr>
            <a:r>
              <a:rPr lang="en-US" sz="2400" dirty="0" smtClean="0">
                <a:solidFill>
                  <a:schemeClr val="tx1"/>
                </a:solidFill>
                <a:latin typeface="Arial" panose="020B0604020202020204" pitchFamily="34" charset="0"/>
                <a:cs typeface="Arial" panose="020B0604020202020204" pitchFamily="34" charset="0"/>
              </a:rPr>
              <a:t>Afternoon- Vertical</a:t>
            </a:r>
          </a:p>
          <a:p>
            <a:pPr lvl="2">
              <a:buFontTx/>
              <a:buChar char="-"/>
            </a:pPr>
            <a:r>
              <a:rPr lang="en-US" sz="2000" dirty="0" smtClean="0">
                <a:solidFill>
                  <a:schemeClr val="tx1"/>
                </a:solidFill>
                <a:latin typeface="Arial" panose="020B0604020202020204" pitchFamily="34" charset="0"/>
                <a:cs typeface="Arial" panose="020B0604020202020204" pitchFamily="34" charset="0"/>
              </a:rPr>
              <a:t>Tasks, Questions, Discourse- </a:t>
            </a:r>
          </a:p>
          <a:p>
            <a:pPr>
              <a:buFontTx/>
              <a:buChar char="-"/>
            </a:pPr>
            <a:r>
              <a:rPr lang="en-US" sz="2400" dirty="0" smtClean="0">
                <a:solidFill>
                  <a:schemeClr val="tx1"/>
                </a:solidFill>
                <a:latin typeface="Arial" panose="020B0604020202020204" pitchFamily="34" charset="0"/>
                <a:cs typeface="Arial" panose="020B0604020202020204" pitchFamily="34" charset="0"/>
              </a:rPr>
              <a:t>New Teacher Meeting @ 3:00</a:t>
            </a:r>
          </a:p>
          <a:p>
            <a:pPr lvl="2">
              <a:buFontTx/>
              <a:buChar char="-"/>
            </a:pPr>
            <a:r>
              <a:rPr lang="en-US" sz="2000" dirty="0" smtClean="0">
                <a:solidFill>
                  <a:schemeClr val="tx1"/>
                </a:solidFill>
                <a:latin typeface="Arial" panose="020B0604020202020204" pitchFamily="34" charset="0"/>
                <a:cs typeface="Arial" panose="020B0604020202020204" pitchFamily="34" charset="0"/>
              </a:rPr>
              <a:t>New to district or teaching</a:t>
            </a:r>
            <a:endParaRPr 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7148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186377" y="3457289"/>
            <a:ext cx="10724000" cy="1449200"/>
          </a:xfrm>
          <a:prstGeom prst="rect">
            <a:avLst/>
          </a:prstGeom>
        </p:spPr>
        <p:txBody>
          <a:bodyPr vert="horz" lIns="121900" tIns="121900" rIns="121900" bIns="121900" rtlCol="0" anchor="b" anchorCtr="0">
            <a:noAutofit/>
          </a:bodyPr>
          <a:lstStyle/>
          <a:p>
            <a:pPr algn="ctr"/>
            <a:r>
              <a:rPr lang="en" sz="6400" dirty="0"/>
              <a:t>A Look at t</a:t>
            </a:r>
            <a:r>
              <a:rPr lang="en-US" sz="6400" dirty="0"/>
              <a:t>he</a:t>
            </a:r>
            <a:r>
              <a:rPr lang="en" sz="6400" dirty="0"/>
              <a:t> New</a:t>
            </a:r>
            <a:br>
              <a:rPr lang="en" sz="6400" dirty="0"/>
            </a:br>
            <a:r>
              <a:rPr lang="en" sz="6400" dirty="0"/>
              <a:t> Science Standards</a:t>
            </a:r>
          </a:p>
          <a:p>
            <a:pPr algn="ctr"/>
            <a:r>
              <a:rPr lang="en-US" sz="6400" dirty="0"/>
              <a:t/>
            </a:r>
            <a:br>
              <a:rPr lang="en-US" sz="6400" dirty="0"/>
            </a:br>
            <a:endParaRPr sz="6400" dirty="0"/>
          </a:p>
        </p:txBody>
      </p:sp>
      <p:sp>
        <p:nvSpPr>
          <p:cNvPr id="76" name="Shape 76"/>
          <p:cNvSpPr txBox="1">
            <a:spLocks noGrp="1"/>
          </p:cNvSpPr>
          <p:nvPr>
            <p:ph type="subTitle" idx="1"/>
          </p:nvPr>
        </p:nvSpPr>
        <p:spPr>
          <a:xfrm>
            <a:off x="263167" y="6177556"/>
            <a:ext cx="6483200" cy="483200"/>
          </a:xfrm>
          <a:prstGeom prst="rect">
            <a:avLst/>
          </a:prstGeom>
        </p:spPr>
        <p:txBody>
          <a:bodyPr vert="horz" lIns="121900" tIns="121900" rIns="121900" bIns="121900" rtlCol="0" anchor="t" anchorCtr="0">
            <a:noAutofit/>
          </a:bodyPr>
          <a:lstStyle/>
          <a:p>
            <a:r>
              <a:rPr lang="en"/>
              <a:t>August 8, 2017</a:t>
            </a:r>
          </a:p>
        </p:txBody>
      </p:sp>
      <p:sp>
        <p:nvSpPr>
          <p:cNvPr id="5" name="TextBox 4"/>
          <p:cNvSpPr txBox="1"/>
          <p:nvPr/>
        </p:nvSpPr>
        <p:spPr>
          <a:xfrm>
            <a:off x="787079" y="3842795"/>
            <a:ext cx="10154856" cy="1241237"/>
          </a:xfrm>
          <a:prstGeom prst="rect">
            <a:avLst/>
          </a:prstGeom>
          <a:noFill/>
        </p:spPr>
        <p:txBody>
          <a:bodyPr wrap="square" rtlCol="0">
            <a:spAutoFit/>
          </a:bodyPr>
          <a:lstStyle/>
          <a:p>
            <a:r>
              <a:rPr lang="en-US" sz="3733" b="1" dirty="0"/>
              <a:t>The New Science Standards will go into effect in the </a:t>
            </a:r>
            <a:r>
              <a:rPr lang="en-US" sz="3733" b="1" dirty="0">
                <a:solidFill>
                  <a:srgbClr val="FF0000"/>
                </a:solidFill>
              </a:rPr>
              <a:t>2018-2019 School Year</a:t>
            </a:r>
            <a:r>
              <a:rPr lang="en-US" sz="3733" b="1" dirty="0"/>
              <a:t>.</a:t>
            </a:r>
          </a:p>
        </p:txBody>
      </p:sp>
    </p:spTree>
    <p:extLst>
      <p:ext uri="{BB962C8B-B14F-4D97-AF65-F5344CB8AC3E}">
        <p14:creationId xmlns:p14="http://schemas.microsoft.com/office/powerpoint/2010/main" val="33381387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944884" y="848973"/>
            <a:ext cx="9913200" cy="1347200"/>
          </a:xfrm>
          <a:prstGeom prst="rect">
            <a:avLst/>
          </a:prstGeom>
        </p:spPr>
        <p:txBody>
          <a:bodyPr vert="horz" lIns="121900" tIns="121900" rIns="121900" bIns="121900" rtlCol="0" anchor="b" anchorCtr="0">
            <a:noAutofit/>
          </a:bodyPr>
          <a:lstStyle/>
          <a:p>
            <a:pPr>
              <a:lnSpc>
                <a:spcPct val="115000"/>
              </a:lnSpc>
              <a:spcAft>
                <a:spcPts val="2133"/>
              </a:spcAft>
              <a:buClr>
                <a:schemeClr val="dk1"/>
              </a:buClr>
              <a:buSzPct val="30555"/>
            </a:pPr>
            <a:r>
              <a:rPr lang="en-US" sz="4800" dirty="0"/>
              <a:t>Ideas Driving the Development of the Standards are:</a:t>
            </a:r>
            <a:endParaRPr lang="en" dirty="0">
              <a:solidFill>
                <a:schemeClr val="accent2"/>
              </a:solidFill>
            </a:endParaRPr>
          </a:p>
        </p:txBody>
      </p:sp>
      <p:sp>
        <p:nvSpPr>
          <p:cNvPr id="2" name="Text Placeholder 1"/>
          <p:cNvSpPr>
            <a:spLocks noGrp="1"/>
          </p:cNvSpPr>
          <p:nvPr>
            <p:ph type="body" idx="1"/>
          </p:nvPr>
        </p:nvSpPr>
        <p:spPr>
          <a:xfrm>
            <a:off x="296703" y="2365935"/>
            <a:ext cx="11694719" cy="3170800"/>
          </a:xfrm>
        </p:spPr>
        <p:txBody>
          <a:bodyPr>
            <a:normAutofit fontScale="92500" lnSpcReduction="10000"/>
          </a:bodyPr>
          <a:lstStyle/>
          <a:p>
            <a:pPr marL="609585" indent="-609585">
              <a:buFont typeface="Arial" panose="020B0604020202020204" pitchFamily="34" charset="0"/>
              <a:buChar char="•"/>
            </a:pPr>
            <a:r>
              <a:rPr lang="en-US" sz="3200" b="1" dirty="0"/>
              <a:t>Improve the coherence of the content from grade to grade.</a:t>
            </a:r>
          </a:p>
          <a:p>
            <a:pPr marL="609585" indent="-609585">
              <a:buFont typeface="Arial" panose="020B0604020202020204" pitchFamily="34" charset="0"/>
              <a:buChar char="•"/>
            </a:pPr>
            <a:r>
              <a:rPr lang="en-US" sz="3200" b="1" dirty="0"/>
              <a:t>Integrate disciplinary core ideas with crosscutting concepts and science and engineering practices.</a:t>
            </a:r>
          </a:p>
          <a:p>
            <a:pPr marL="609585" indent="-609585">
              <a:buFont typeface="Arial" panose="020B0604020202020204" pitchFamily="34" charset="0"/>
              <a:buChar char="•"/>
            </a:pPr>
            <a:r>
              <a:rPr lang="en-US" sz="3200" b="1" dirty="0"/>
              <a:t>Promote equity and diversity of science and engineering education for all learners.</a:t>
            </a:r>
          </a:p>
        </p:txBody>
      </p:sp>
    </p:spTree>
    <p:extLst>
      <p:ext uri="{BB962C8B-B14F-4D97-AF65-F5344CB8AC3E}">
        <p14:creationId xmlns:p14="http://schemas.microsoft.com/office/powerpoint/2010/main" val="1040810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389167" y="542533"/>
            <a:ext cx="4052800" cy="1851600"/>
          </a:xfrm>
          <a:prstGeom prst="rect">
            <a:avLst/>
          </a:prstGeom>
        </p:spPr>
        <p:txBody>
          <a:bodyPr vert="horz" lIns="121900" tIns="121900" rIns="121900" bIns="121900" rtlCol="0" anchor="b" anchorCtr="0">
            <a:noAutofit/>
          </a:bodyPr>
          <a:lstStyle/>
          <a:p>
            <a:r>
              <a:rPr lang="en"/>
              <a:t>A Look at  the </a:t>
            </a:r>
          </a:p>
          <a:p>
            <a:r>
              <a:rPr lang="en"/>
              <a:t>Three  Dimensions</a:t>
            </a:r>
          </a:p>
        </p:txBody>
      </p:sp>
      <p:sp>
        <p:nvSpPr>
          <p:cNvPr id="82" name="Shape 82"/>
          <p:cNvSpPr txBox="1">
            <a:spLocks noGrp="1"/>
          </p:cNvSpPr>
          <p:nvPr>
            <p:ph type="body" idx="1"/>
          </p:nvPr>
        </p:nvSpPr>
        <p:spPr>
          <a:xfrm>
            <a:off x="389251" y="2738289"/>
            <a:ext cx="4052800" cy="3170800"/>
          </a:xfrm>
          <a:prstGeom prst="rect">
            <a:avLst/>
          </a:prstGeom>
        </p:spPr>
        <p:txBody>
          <a:bodyPr vert="horz" lIns="121900" tIns="121900" rIns="121900" bIns="121900" rtlCol="0" anchor="t" anchorCtr="0">
            <a:noAutofit/>
          </a:bodyPr>
          <a:lstStyle/>
          <a:p>
            <a:pPr>
              <a:buNone/>
            </a:pPr>
            <a:r>
              <a:rPr lang="en" dirty="0" smtClean="0"/>
              <a:t>The </a:t>
            </a:r>
            <a:r>
              <a:rPr lang="en" dirty="0"/>
              <a:t>Science and Engineering Practices (SEP</a:t>
            </a:r>
            <a:r>
              <a:rPr lang="en" dirty="0" smtClean="0"/>
              <a:t>)</a:t>
            </a:r>
          </a:p>
          <a:p>
            <a:pPr>
              <a:buNone/>
            </a:pPr>
            <a:r>
              <a:rPr lang="en" dirty="0"/>
              <a:t>The Cross Cutting Concepts (CCC)</a:t>
            </a:r>
          </a:p>
          <a:p>
            <a:pPr>
              <a:buNone/>
            </a:pPr>
            <a:r>
              <a:rPr lang="en" dirty="0" smtClean="0"/>
              <a:t>The </a:t>
            </a:r>
            <a:r>
              <a:rPr lang="en" dirty="0"/>
              <a:t>Disciplinary Core Ideas (DCI)</a:t>
            </a:r>
          </a:p>
        </p:txBody>
      </p:sp>
      <p:sp>
        <p:nvSpPr>
          <p:cNvPr id="83" name="Shape 83"/>
          <p:cNvSpPr/>
          <p:nvPr/>
        </p:nvSpPr>
        <p:spPr>
          <a:xfrm>
            <a:off x="4442067" y="0"/>
            <a:ext cx="7511600" cy="6858000"/>
          </a:xfrm>
          <a:prstGeom prst="parallelogram">
            <a:avLst>
              <a:gd name="adj" fmla="val 24220"/>
            </a:avLst>
          </a:prstGeom>
          <a:solidFill>
            <a:srgbClr val="EEEEEE">
              <a:alpha val="67450"/>
            </a:srgbClr>
          </a:solidFill>
          <a:ln>
            <a:noFill/>
          </a:ln>
        </p:spPr>
        <p:txBody>
          <a:bodyPr lIns="121900" tIns="121900" rIns="121900" bIns="121900" anchor="ctr" anchorCtr="0">
            <a:noAutofit/>
          </a:bodyPr>
          <a:lstStyle/>
          <a:p>
            <a:endParaRPr sz="2400" dirty="0"/>
          </a:p>
        </p:txBody>
      </p:sp>
      <p:pic>
        <p:nvPicPr>
          <p:cNvPr id="84" name="Shape 84"/>
          <p:cNvPicPr preferRelativeResize="0"/>
          <p:nvPr/>
        </p:nvPicPr>
        <p:blipFill rotWithShape="1">
          <a:blip r:embed="rId3">
            <a:alphaModFix/>
          </a:blip>
          <a:srcRect l="13841" r="13841"/>
          <a:stretch/>
        </p:blipFill>
        <p:spPr>
          <a:xfrm>
            <a:off x="4749800" y="0"/>
            <a:ext cx="7442400" cy="6858000"/>
          </a:xfrm>
          <a:prstGeom prst="parallelogram">
            <a:avLst>
              <a:gd name="adj" fmla="val 23683"/>
            </a:avLst>
          </a:prstGeom>
          <a:noFill/>
          <a:ln>
            <a:noFill/>
          </a:ln>
        </p:spPr>
      </p:pic>
    </p:spTree>
    <p:extLst>
      <p:ext uri="{BB962C8B-B14F-4D97-AF65-F5344CB8AC3E}">
        <p14:creationId xmlns:p14="http://schemas.microsoft.com/office/powerpoint/2010/main" val="20218274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grpSp>
        <p:nvGrpSpPr>
          <p:cNvPr id="26" name="Group 25"/>
          <p:cNvGrpSpPr/>
          <p:nvPr/>
        </p:nvGrpSpPr>
        <p:grpSpPr>
          <a:xfrm>
            <a:off x="4583" y="228618"/>
            <a:ext cx="11868031" cy="6358933"/>
            <a:chOff x="81023" y="1317357"/>
            <a:chExt cx="8901023" cy="4769200"/>
          </a:xfrm>
        </p:grpSpPr>
        <p:grpSp>
          <p:nvGrpSpPr>
            <p:cNvPr id="19" name="Group 18"/>
            <p:cNvGrpSpPr/>
            <p:nvPr/>
          </p:nvGrpSpPr>
          <p:grpSpPr>
            <a:xfrm>
              <a:off x="81023" y="3736272"/>
              <a:ext cx="8901023" cy="2350285"/>
              <a:chOff x="0" y="1342583"/>
              <a:chExt cx="8901023" cy="2350285"/>
            </a:xfrm>
          </p:grpSpPr>
          <p:pic>
            <p:nvPicPr>
              <p:cNvPr id="3" name="Picture 2"/>
              <p:cNvPicPr>
                <a:picLocks noChangeAspect="1"/>
              </p:cNvPicPr>
              <p:nvPr/>
            </p:nvPicPr>
            <p:blipFill>
              <a:blip r:embed="rId3"/>
              <a:stretch>
                <a:fillRect/>
              </a:stretch>
            </p:blipFill>
            <p:spPr>
              <a:xfrm>
                <a:off x="0" y="1357875"/>
                <a:ext cx="999639" cy="1286714"/>
              </a:xfrm>
              <a:prstGeom prst="rect">
                <a:avLst/>
              </a:prstGeom>
            </p:spPr>
          </p:pic>
          <p:pic>
            <p:nvPicPr>
              <p:cNvPr id="4" name="Picture 3"/>
              <p:cNvPicPr>
                <a:picLocks noChangeAspect="1"/>
              </p:cNvPicPr>
              <p:nvPr/>
            </p:nvPicPr>
            <p:blipFill>
              <a:blip r:embed="rId4"/>
              <a:stretch>
                <a:fillRect/>
              </a:stretch>
            </p:blipFill>
            <p:spPr>
              <a:xfrm>
                <a:off x="992075" y="1357874"/>
                <a:ext cx="1009496" cy="1286715"/>
              </a:xfrm>
              <a:prstGeom prst="rect">
                <a:avLst/>
              </a:prstGeom>
            </p:spPr>
          </p:pic>
          <p:pic>
            <p:nvPicPr>
              <p:cNvPr id="5" name="Picture 4"/>
              <p:cNvPicPr>
                <a:picLocks noChangeAspect="1"/>
              </p:cNvPicPr>
              <p:nvPr/>
            </p:nvPicPr>
            <p:blipFill>
              <a:blip r:embed="rId5"/>
              <a:stretch>
                <a:fillRect/>
              </a:stretch>
            </p:blipFill>
            <p:spPr>
              <a:xfrm>
                <a:off x="2001571" y="1357873"/>
                <a:ext cx="1003114" cy="1286716"/>
              </a:xfrm>
              <a:prstGeom prst="rect">
                <a:avLst/>
              </a:prstGeom>
            </p:spPr>
          </p:pic>
          <p:pic>
            <p:nvPicPr>
              <p:cNvPr id="6" name="Picture 5"/>
              <p:cNvPicPr>
                <a:picLocks noChangeAspect="1"/>
              </p:cNvPicPr>
              <p:nvPr/>
            </p:nvPicPr>
            <p:blipFill>
              <a:blip r:embed="rId6"/>
              <a:stretch>
                <a:fillRect/>
              </a:stretch>
            </p:blipFill>
            <p:spPr>
              <a:xfrm>
                <a:off x="2993039" y="1357872"/>
                <a:ext cx="997862" cy="1286717"/>
              </a:xfrm>
              <a:prstGeom prst="rect">
                <a:avLst/>
              </a:prstGeom>
            </p:spPr>
          </p:pic>
          <p:pic>
            <p:nvPicPr>
              <p:cNvPr id="7" name="Picture 6"/>
              <p:cNvPicPr>
                <a:picLocks noChangeAspect="1"/>
              </p:cNvPicPr>
              <p:nvPr/>
            </p:nvPicPr>
            <p:blipFill>
              <a:blip r:embed="rId7"/>
              <a:stretch>
                <a:fillRect/>
              </a:stretch>
            </p:blipFill>
            <p:spPr>
              <a:xfrm>
                <a:off x="3984877" y="1350228"/>
                <a:ext cx="1013208" cy="1294361"/>
              </a:xfrm>
              <a:prstGeom prst="rect">
                <a:avLst/>
              </a:prstGeom>
            </p:spPr>
          </p:pic>
          <p:pic>
            <p:nvPicPr>
              <p:cNvPr id="8" name="Picture 7"/>
              <p:cNvPicPr>
                <a:picLocks noChangeAspect="1"/>
              </p:cNvPicPr>
              <p:nvPr/>
            </p:nvPicPr>
            <p:blipFill>
              <a:blip r:embed="rId8"/>
              <a:stretch>
                <a:fillRect/>
              </a:stretch>
            </p:blipFill>
            <p:spPr>
              <a:xfrm>
                <a:off x="4982369" y="1350228"/>
                <a:ext cx="1011369" cy="1286717"/>
              </a:xfrm>
              <a:prstGeom prst="rect">
                <a:avLst/>
              </a:prstGeom>
            </p:spPr>
          </p:pic>
          <p:pic>
            <p:nvPicPr>
              <p:cNvPr id="9" name="Picture 8"/>
              <p:cNvPicPr>
                <a:picLocks noChangeAspect="1"/>
              </p:cNvPicPr>
              <p:nvPr/>
            </p:nvPicPr>
            <p:blipFill>
              <a:blip r:embed="rId9"/>
              <a:stretch>
                <a:fillRect/>
              </a:stretch>
            </p:blipFill>
            <p:spPr>
              <a:xfrm>
                <a:off x="5993738" y="1342584"/>
                <a:ext cx="1001932" cy="1270689"/>
              </a:xfrm>
              <a:prstGeom prst="rect">
                <a:avLst/>
              </a:prstGeom>
            </p:spPr>
          </p:pic>
          <p:pic>
            <p:nvPicPr>
              <p:cNvPr id="10" name="Picture 9"/>
              <p:cNvPicPr>
                <a:picLocks noChangeAspect="1"/>
              </p:cNvPicPr>
              <p:nvPr/>
            </p:nvPicPr>
            <p:blipFill>
              <a:blip r:embed="rId10"/>
              <a:stretch>
                <a:fillRect/>
              </a:stretch>
            </p:blipFill>
            <p:spPr>
              <a:xfrm>
                <a:off x="7005106" y="1357872"/>
                <a:ext cx="981589" cy="1255401"/>
              </a:xfrm>
              <a:prstGeom prst="rect">
                <a:avLst/>
              </a:prstGeom>
            </p:spPr>
          </p:pic>
          <p:pic>
            <p:nvPicPr>
              <p:cNvPr id="11" name="Picture 10"/>
              <p:cNvPicPr>
                <a:picLocks noChangeAspect="1"/>
              </p:cNvPicPr>
              <p:nvPr/>
            </p:nvPicPr>
            <p:blipFill>
              <a:blip r:embed="rId11"/>
              <a:stretch>
                <a:fillRect/>
              </a:stretch>
            </p:blipFill>
            <p:spPr>
              <a:xfrm>
                <a:off x="7983323" y="1342583"/>
                <a:ext cx="917700" cy="1270689"/>
              </a:xfrm>
              <a:prstGeom prst="rect">
                <a:avLst/>
              </a:prstGeom>
            </p:spPr>
          </p:pic>
          <p:pic>
            <p:nvPicPr>
              <p:cNvPr id="12" name="Picture 11"/>
              <p:cNvPicPr>
                <a:picLocks noChangeAspect="1"/>
              </p:cNvPicPr>
              <p:nvPr/>
            </p:nvPicPr>
            <p:blipFill>
              <a:blip r:embed="rId12"/>
              <a:stretch>
                <a:fillRect/>
              </a:stretch>
            </p:blipFill>
            <p:spPr>
              <a:xfrm>
                <a:off x="335875" y="2806071"/>
                <a:ext cx="1164107" cy="857529"/>
              </a:xfrm>
              <a:prstGeom prst="rect">
                <a:avLst/>
              </a:prstGeom>
            </p:spPr>
          </p:pic>
          <p:pic>
            <p:nvPicPr>
              <p:cNvPr id="13" name="Picture 12"/>
              <p:cNvPicPr>
                <a:picLocks noChangeAspect="1"/>
              </p:cNvPicPr>
              <p:nvPr/>
            </p:nvPicPr>
            <p:blipFill>
              <a:blip r:embed="rId13"/>
              <a:stretch>
                <a:fillRect/>
              </a:stretch>
            </p:blipFill>
            <p:spPr>
              <a:xfrm>
                <a:off x="1537039" y="2826720"/>
                <a:ext cx="1177974" cy="857529"/>
              </a:xfrm>
              <a:prstGeom prst="rect">
                <a:avLst/>
              </a:prstGeom>
            </p:spPr>
          </p:pic>
          <p:pic>
            <p:nvPicPr>
              <p:cNvPr id="14" name="Picture 13"/>
              <p:cNvPicPr>
                <a:picLocks noChangeAspect="1"/>
              </p:cNvPicPr>
              <p:nvPr/>
            </p:nvPicPr>
            <p:blipFill>
              <a:blip r:embed="rId14"/>
              <a:stretch>
                <a:fillRect/>
              </a:stretch>
            </p:blipFill>
            <p:spPr>
              <a:xfrm>
                <a:off x="2758386" y="2825785"/>
                <a:ext cx="1119293" cy="857529"/>
              </a:xfrm>
              <a:prstGeom prst="rect">
                <a:avLst/>
              </a:prstGeom>
            </p:spPr>
          </p:pic>
          <p:pic>
            <p:nvPicPr>
              <p:cNvPr id="15" name="Picture 14"/>
              <p:cNvPicPr>
                <a:picLocks noChangeAspect="1"/>
              </p:cNvPicPr>
              <p:nvPr/>
            </p:nvPicPr>
            <p:blipFill>
              <a:blip r:embed="rId15"/>
              <a:stretch>
                <a:fillRect/>
              </a:stretch>
            </p:blipFill>
            <p:spPr>
              <a:xfrm>
                <a:off x="3907543" y="2815625"/>
                <a:ext cx="1199095" cy="877243"/>
              </a:xfrm>
              <a:prstGeom prst="rect">
                <a:avLst/>
              </a:prstGeom>
            </p:spPr>
          </p:pic>
          <p:pic>
            <p:nvPicPr>
              <p:cNvPr id="16" name="Picture 15"/>
              <p:cNvPicPr>
                <a:picLocks noChangeAspect="1"/>
              </p:cNvPicPr>
              <p:nvPr/>
            </p:nvPicPr>
            <p:blipFill>
              <a:blip r:embed="rId16"/>
              <a:stretch>
                <a:fillRect/>
              </a:stretch>
            </p:blipFill>
            <p:spPr>
              <a:xfrm>
                <a:off x="5150011" y="2825180"/>
                <a:ext cx="1164928" cy="858134"/>
              </a:xfrm>
              <a:prstGeom prst="rect">
                <a:avLst/>
              </a:prstGeom>
            </p:spPr>
          </p:pic>
          <p:pic>
            <p:nvPicPr>
              <p:cNvPr id="17" name="Picture 16"/>
              <p:cNvPicPr>
                <a:picLocks noChangeAspect="1"/>
              </p:cNvPicPr>
              <p:nvPr/>
            </p:nvPicPr>
            <p:blipFill>
              <a:blip r:embed="rId17"/>
              <a:stretch>
                <a:fillRect/>
              </a:stretch>
            </p:blipFill>
            <p:spPr>
              <a:xfrm>
                <a:off x="6358312" y="2825180"/>
                <a:ext cx="1162098" cy="859329"/>
              </a:xfrm>
              <a:prstGeom prst="rect">
                <a:avLst/>
              </a:prstGeom>
            </p:spPr>
          </p:pic>
          <p:pic>
            <p:nvPicPr>
              <p:cNvPr id="18" name="Picture 17"/>
              <p:cNvPicPr>
                <a:picLocks noChangeAspect="1"/>
              </p:cNvPicPr>
              <p:nvPr/>
            </p:nvPicPr>
            <p:blipFill>
              <a:blip r:embed="rId18"/>
              <a:stretch>
                <a:fillRect/>
              </a:stretch>
            </p:blipFill>
            <p:spPr>
              <a:xfrm>
                <a:off x="7555932" y="2825180"/>
                <a:ext cx="1151725" cy="838420"/>
              </a:xfrm>
              <a:prstGeom prst="rect">
                <a:avLst/>
              </a:prstGeom>
            </p:spPr>
          </p:pic>
        </p:grpSp>
        <p:sp>
          <p:nvSpPr>
            <p:cNvPr id="20" name="TextBox 19"/>
            <p:cNvSpPr txBox="1"/>
            <p:nvPr/>
          </p:nvSpPr>
          <p:spPr>
            <a:xfrm>
              <a:off x="3725392" y="1317357"/>
              <a:ext cx="1789151" cy="1053942"/>
            </a:xfrm>
            <a:prstGeom prst="rect">
              <a:avLst/>
            </a:prstGeom>
            <a:solidFill>
              <a:srgbClr val="92D050"/>
            </a:solidFill>
            <a:ln w="38100">
              <a:solidFill>
                <a:schemeClr val="tx1"/>
              </a:solidFill>
            </a:ln>
          </p:spPr>
          <p:txBody>
            <a:bodyPr wrap="square" rtlCol="0">
              <a:spAutoFit/>
            </a:bodyPr>
            <a:lstStyle/>
            <a:p>
              <a:pPr algn="ctr"/>
              <a:r>
                <a:rPr lang="en-US" sz="2133" b="1" dirty="0"/>
                <a:t>Develop Solutions to Complex Problems</a:t>
              </a:r>
            </a:p>
          </p:txBody>
        </p:sp>
        <p:sp>
          <p:nvSpPr>
            <p:cNvPr id="22" name="TextBox 21"/>
            <p:cNvSpPr txBox="1"/>
            <p:nvPr/>
          </p:nvSpPr>
          <p:spPr>
            <a:xfrm>
              <a:off x="1796997" y="2546263"/>
              <a:ext cx="1789151" cy="961898"/>
            </a:xfrm>
            <a:prstGeom prst="rect">
              <a:avLst/>
            </a:prstGeom>
            <a:solidFill>
              <a:srgbClr val="FFC000"/>
            </a:solidFill>
            <a:ln w="38100">
              <a:solidFill>
                <a:schemeClr val="tx1"/>
              </a:solidFill>
            </a:ln>
          </p:spPr>
          <p:txBody>
            <a:bodyPr wrap="square" rtlCol="0">
              <a:spAutoFit/>
            </a:bodyPr>
            <a:lstStyle/>
            <a:p>
              <a:pPr algn="ctr"/>
              <a:endParaRPr lang="en-US" sz="2667" b="1" dirty="0"/>
            </a:p>
            <a:p>
              <a:pPr algn="ctr"/>
              <a:r>
                <a:rPr lang="en-US" sz="2667" b="1" dirty="0"/>
                <a:t>Investigate</a:t>
              </a:r>
              <a:endParaRPr lang="en-US" sz="2400" b="1" dirty="0"/>
            </a:p>
            <a:p>
              <a:pPr algn="ctr"/>
              <a:endParaRPr lang="en-US" sz="2400" dirty="0"/>
            </a:p>
          </p:txBody>
        </p:sp>
        <p:sp>
          <p:nvSpPr>
            <p:cNvPr id="23" name="TextBox 22"/>
            <p:cNvSpPr txBox="1"/>
            <p:nvPr/>
          </p:nvSpPr>
          <p:spPr>
            <a:xfrm>
              <a:off x="3725391" y="2536709"/>
              <a:ext cx="1789151" cy="961898"/>
            </a:xfrm>
            <a:prstGeom prst="rect">
              <a:avLst/>
            </a:prstGeom>
            <a:solidFill>
              <a:srgbClr val="FFC000"/>
            </a:solidFill>
            <a:ln w="38100">
              <a:solidFill>
                <a:schemeClr val="tx1"/>
              </a:solidFill>
            </a:ln>
          </p:spPr>
          <p:txBody>
            <a:bodyPr wrap="square" rtlCol="0">
              <a:spAutoFit/>
            </a:bodyPr>
            <a:lstStyle/>
            <a:p>
              <a:pPr algn="ctr"/>
              <a:endParaRPr lang="en-US" sz="2667" b="1" dirty="0"/>
            </a:p>
            <a:p>
              <a:pPr algn="ctr"/>
              <a:r>
                <a:rPr lang="en-US" sz="2667" b="1" dirty="0"/>
                <a:t>Evaluate</a:t>
              </a:r>
            </a:p>
            <a:p>
              <a:pPr algn="ctr"/>
              <a:endParaRPr lang="en-US" sz="2400" dirty="0"/>
            </a:p>
          </p:txBody>
        </p:sp>
        <p:sp>
          <p:nvSpPr>
            <p:cNvPr id="24" name="TextBox 23"/>
            <p:cNvSpPr txBox="1"/>
            <p:nvPr/>
          </p:nvSpPr>
          <p:spPr>
            <a:xfrm>
              <a:off x="5653785" y="2511866"/>
              <a:ext cx="1789151" cy="961898"/>
            </a:xfrm>
            <a:prstGeom prst="rect">
              <a:avLst/>
            </a:prstGeom>
            <a:solidFill>
              <a:srgbClr val="FFC000"/>
            </a:solidFill>
            <a:ln w="38100">
              <a:solidFill>
                <a:schemeClr val="tx1"/>
              </a:solidFill>
            </a:ln>
          </p:spPr>
          <p:txBody>
            <a:bodyPr wrap="square" rtlCol="0">
              <a:spAutoFit/>
            </a:bodyPr>
            <a:lstStyle/>
            <a:p>
              <a:pPr algn="ctr"/>
              <a:r>
                <a:rPr lang="en-US" sz="2667" b="1" dirty="0"/>
                <a:t>Develop Explanations</a:t>
              </a:r>
            </a:p>
            <a:p>
              <a:pPr algn="ctr"/>
              <a:endParaRPr lang="en-US" sz="2400" dirty="0"/>
            </a:p>
          </p:txBody>
        </p:sp>
      </p:grpSp>
    </p:spTree>
    <p:extLst>
      <p:ext uri="{BB962C8B-B14F-4D97-AF65-F5344CB8AC3E}">
        <p14:creationId xmlns:p14="http://schemas.microsoft.com/office/powerpoint/2010/main" val="24791389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1485036" y="-123300"/>
            <a:ext cx="9913200" cy="1347200"/>
          </a:xfrm>
          <a:prstGeom prst="rect">
            <a:avLst/>
          </a:prstGeom>
        </p:spPr>
        <p:txBody>
          <a:bodyPr vert="horz" lIns="121900" tIns="121900" rIns="121900" bIns="121900" rtlCol="0" anchor="b" anchorCtr="0">
            <a:noAutofit/>
          </a:bodyPr>
          <a:lstStyle/>
          <a:p>
            <a:pPr>
              <a:lnSpc>
                <a:spcPct val="115000"/>
              </a:lnSpc>
              <a:spcAft>
                <a:spcPts val="2133"/>
              </a:spcAft>
              <a:buClr>
                <a:schemeClr val="dk1"/>
              </a:buClr>
              <a:buSzPct val="30555"/>
            </a:pPr>
            <a:r>
              <a:rPr lang="en" sz="4800" dirty="0">
                <a:solidFill>
                  <a:schemeClr val="accent2"/>
                </a:solidFill>
              </a:rPr>
              <a:t>Cross Cutting Concepts </a:t>
            </a:r>
            <a:r>
              <a:rPr lang="en" dirty="0">
                <a:solidFill>
                  <a:schemeClr val="accent2"/>
                </a:solidFill>
              </a:rPr>
              <a:t>(CCC)</a:t>
            </a:r>
          </a:p>
        </p:txBody>
      </p:sp>
      <p:sp>
        <p:nvSpPr>
          <p:cNvPr id="2" name="Text Placeholder 1"/>
          <p:cNvSpPr>
            <a:spLocks noGrp="1"/>
          </p:cNvSpPr>
          <p:nvPr>
            <p:ph type="body" idx="1"/>
          </p:nvPr>
        </p:nvSpPr>
        <p:spPr>
          <a:xfrm>
            <a:off x="373867" y="1100436"/>
            <a:ext cx="11694719" cy="5516264"/>
          </a:xfrm>
        </p:spPr>
        <p:txBody>
          <a:bodyPr>
            <a:noAutofit/>
          </a:bodyPr>
          <a:lstStyle/>
          <a:p>
            <a:pPr>
              <a:buNone/>
            </a:pPr>
            <a:r>
              <a:rPr lang="en-US" sz="1600" dirty="0"/>
              <a:t>These are concepts that permeate all science and show an interdependent connection among the sciences differentiated from grades K-12. Tennessee state science standards have explicitly designed the standard progression to include these crosscutting concepts: </a:t>
            </a:r>
          </a:p>
          <a:p>
            <a:pPr marL="380990" indent="-380990"/>
            <a:r>
              <a:rPr lang="en-US" sz="1600" b="1" dirty="0">
                <a:solidFill>
                  <a:srgbClr val="0070C0"/>
                </a:solidFill>
              </a:rPr>
              <a:t>Pattern</a:t>
            </a:r>
            <a:r>
              <a:rPr lang="en-US" sz="1600" b="1" dirty="0"/>
              <a:t> observation and explanation</a:t>
            </a:r>
          </a:p>
          <a:p>
            <a:pPr marL="380990" indent="-380990"/>
            <a:r>
              <a:rPr lang="en-US" sz="1600" b="1" dirty="0">
                <a:solidFill>
                  <a:srgbClr val="0070C0"/>
                </a:solidFill>
              </a:rPr>
              <a:t>Cause and effect relationships </a:t>
            </a:r>
            <a:r>
              <a:rPr lang="en-US" sz="1600" b="1" dirty="0"/>
              <a:t>that can be explained through a mechanism </a:t>
            </a:r>
          </a:p>
          <a:p>
            <a:pPr marL="380990" indent="-380990"/>
            <a:r>
              <a:rPr lang="en-US" sz="1600" b="1" dirty="0">
                <a:solidFill>
                  <a:srgbClr val="0070C0"/>
                </a:solidFill>
              </a:rPr>
              <a:t>Scale, proportion, and quantity </a:t>
            </a:r>
            <a:r>
              <a:rPr lang="en-US" sz="1600" b="1" dirty="0"/>
              <a:t>that integrate measurement and precision of language</a:t>
            </a:r>
          </a:p>
          <a:p>
            <a:pPr marL="380990" indent="-380990"/>
            <a:r>
              <a:rPr lang="en-US" sz="1600" b="1" dirty="0">
                <a:solidFill>
                  <a:srgbClr val="0070C0"/>
                </a:solidFill>
              </a:rPr>
              <a:t>Systems and system models </a:t>
            </a:r>
            <a:r>
              <a:rPr lang="en-US" sz="1600" b="1" dirty="0"/>
              <a:t>with defined boundaries that can be investigated and characterized by the next three concepts</a:t>
            </a:r>
          </a:p>
          <a:p>
            <a:pPr marL="380990" indent="-380990"/>
            <a:r>
              <a:rPr lang="en-US" sz="1600" b="1" dirty="0">
                <a:solidFill>
                  <a:srgbClr val="0070C0"/>
                </a:solidFill>
              </a:rPr>
              <a:t>Energy and matter </a:t>
            </a:r>
            <a:r>
              <a:rPr lang="en-US" sz="1600" b="1" dirty="0"/>
              <a:t>conservation through transformations that flow or cycle them into, out of, or within a system</a:t>
            </a:r>
          </a:p>
          <a:p>
            <a:pPr marL="380990" indent="-380990"/>
            <a:r>
              <a:rPr lang="en-US" sz="1600" b="1" dirty="0"/>
              <a:t> </a:t>
            </a:r>
            <a:r>
              <a:rPr lang="en-US" sz="1600" b="1" dirty="0">
                <a:solidFill>
                  <a:srgbClr val="0070C0"/>
                </a:solidFill>
              </a:rPr>
              <a:t>Structure and function </a:t>
            </a:r>
            <a:r>
              <a:rPr lang="en-US" sz="1600" b="1" dirty="0"/>
              <a:t>of systems and their parts</a:t>
            </a:r>
          </a:p>
          <a:p>
            <a:pPr marL="380990" indent="-380990"/>
            <a:r>
              <a:rPr lang="en-US" sz="1600" b="1" dirty="0"/>
              <a:t> </a:t>
            </a:r>
            <a:r>
              <a:rPr lang="en-US" sz="1600" b="1" dirty="0">
                <a:solidFill>
                  <a:srgbClr val="0070C0"/>
                </a:solidFill>
              </a:rPr>
              <a:t>Stability and change </a:t>
            </a:r>
            <a:r>
              <a:rPr lang="en-US" sz="1600" b="1" dirty="0"/>
              <a:t>of systems</a:t>
            </a:r>
          </a:p>
        </p:txBody>
      </p:sp>
    </p:spTree>
    <p:extLst>
      <p:ext uri="{BB962C8B-B14F-4D97-AF65-F5344CB8AC3E}">
        <p14:creationId xmlns:p14="http://schemas.microsoft.com/office/powerpoint/2010/main" val="30054004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384735" y="253843"/>
            <a:ext cx="11360800" cy="763600"/>
          </a:xfrm>
          <a:prstGeom prst="rect">
            <a:avLst/>
          </a:prstGeom>
        </p:spPr>
        <p:txBody>
          <a:bodyPr vert="horz" lIns="121900" tIns="121900" rIns="121900" bIns="121900" rtlCol="0" anchor="t" anchorCtr="0">
            <a:noAutofit/>
          </a:bodyPr>
          <a:lstStyle/>
          <a:p>
            <a:pPr algn="ctr">
              <a:lnSpc>
                <a:spcPct val="115000"/>
              </a:lnSpc>
              <a:spcAft>
                <a:spcPts val="2133"/>
              </a:spcAft>
            </a:pPr>
            <a:r>
              <a:rPr lang="en" sz="4800" b="1" dirty="0">
                <a:solidFill>
                  <a:schemeClr val="accent2"/>
                </a:solidFill>
              </a:rPr>
              <a:t>Disciplinary Core Ideas</a:t>
            </a:r>
            <a:r>
              <a:rPr lang="en" sz="4000" b="1" dirty="0">
                <a:solidFill>
                  <a:schemeClr val="accent2"/>
                </a:solidFill>
              </a:rPr>
              <a:t> (DCI)</a:t>
            </a:r>
          </a:p>
          <a:p>
            <a:endParaRPr dirty="0"/>
          </a:p>
        </p:txBody>
      </p:sp>
      <p:pic>
        <p:nvPicPr>
          <p:cNvPr id="3" name="Picture 2"/>
          <p:cNvPicPr>
            <a:picLocks noChangeAspect="1"/>
          </p:cNvPicPr>
          <p:nvPr/>
        </p:nvPicPr>
        <p:blipFill>
          <a:blip r:embed="rId3"/>
          <a:stretch>
            <a:fillRect/>
          </a:stretch>
        </p:blipFill>
        <p:spPr>
          <a:xfrm>
            <a:off x="62408" y="1234635"/>
            <a:ext cx="12283043" cy="5293488"/>
          </a:xfrm>
          <a:prstGeom prst="rect">
            <a:avLst/>
          </a:prstGeom>
        </p:spPr>
      </p:pic>
    </p:spTree>
    <p:extLst>
      <p:ext uri="{BB962C8B-B14F-4D97-AF65-F5344CB8AC3E}">
        <p14:creationId xmlns:p14="http://schemas.microsoft.com/office/powerpoint/2010/main" val="38750484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481333" y="0"/>
            <a:ext cx="11360800" cy="763600"/>
          </a:xfrm>
          <a:prstGeom prst="rect">
            <a:avLst/>
          </a:prstGeom>
        </p:spPr>
        <p:txBody>
          <a:bodyPr vert="horz" lIns="121900" tIns="121900" rIns="121900" bIns="121900" rtlCol="0" anchor="t" anchorCtr="0">
            <a:noAutofit/>
          </a:bodyPr>
          <a:lstStyle/>
          <a:p>
            <a:pPr algn="ctr">
              <a:buClr>
                <a:schemeClr val="dk1"/>
              </a:buClr>
              <a:buSzPct val="36666"/>
            </a:pPr>
            <a:r>
              <a:rPr lang="en" sz="4000" b="1" dirty="0">
                <a:latin typeface="Calibri"/>
                <a:ea typeface="Calibri"/>
                <a:cs typeface="Calibri"/>
                <a:sym typeface="Calibri"/>
              </a:rPr>
              <a:t>Mathematical and Literacy Skills for </a:t>
            </a:r>
            <a:br>
              <a:rPr lang="en" sz="4000" b="1" dirty="0">
                <a:latin typeface="Calibri"/>
                <a:ea typeface="Calibri"/>
                <a:cs typeface="Calibri"/>
                <a:sym typeface="Calibri"/>
              </a:rPr>
            </a:br>
            <a:r>
              <a:rPr lang="en" sz="4000" b="1" dirty="0">
                <a:latin typeface="Calibri"/>
                <a:ea typeface="Calibri"/>
                <a:cs typeface="Calibri"/>
                <a:sym typeface="Calibri"/>
              </a:rPr>
              <a:t>Science Proficiency</a:t>
            </a:r>
          </a:p>
        </p:txBody>
      </p:sp>
      <p:sp>
        <p:nvSpPr>
          <p:cNvPr id="174" name="Shape 174"/>
          <p:cNvSpPr txBox="1"/>
          <p:nvPr/>
        </p:nvSpPr>
        <p:spPr>
          <a:xfrm>
            <a:off x="1435099" y="1783868"/>
            <a:ext cx="10407033" cy="4045431"/>
          </a:xfrm>
          <a:prstGeom prst="rect">
            <a:avLst/>
          </a:prstGeom>
          <a:noFill/>
          <a:ln>
            <a:noFill/>
          </a:ln>
        </p:spPr>
        <p:txBody>
          <a:bodyPr lIns="121900" tIns="121900" rIns="121900" bIns="121900" anchor="t" anchorCtr="0">
            <a:noAutofit/>
          </a:bodyPr>
          <a:lstStyle/>
          <a:p>
            <a:r>
              <a:rPr lang="en" sz="2400" dirty="0"/>
              <a:t>		 	 	 		</a:t>
            </a:r>
          </a:p>
          <a:p>
            <a:pPr marL="380990" indent="-380990">
              <a:buFont typeface="Arial" panose="020B0604020202020204" pitchFamily="34" charset="0"/>
              <a:buChar char="•"/>
            </a:pPr>
            <a:r>
              <a:rPr lang="en" sz="4800" dirty="0"/>
              <a:t>Reading</a:t>
            </a:r>
          </a:p>
          <a:p>
            <a:pPr marL="380990" indent="-380990">
              <a:buFont typeface="Arial" panose="020B0604020202020204" pitchFamily="34" charset="0"/>
              <a:buChar char="•"/>
            </a:pPr>
            <a:r>
              <a:rPr lang="en" sz="4800" dirty="0"/>
              <a:t>Vocabulary</a:t>
            </a:r>
          </a:p>
          <a:p>
            <a:pPr marL="380990" indent="-380990">
              <a:buFont typeface="Arial" panose="020B0604020202020204" pitchFamily="34" charset="0"/>
              <a:buChar char="•"/>
            </a:pPr>
            <a:r>
              <a:rPr lang="en" sz="4800" dirty="0"/>
              <a:t>Speaking and Listening</a:t>
            </a:r>
          </a:p>
          <a:p>
            <a:pPr marL="380990" indent="-380990">
              <a:buFont typeface="Arial" panose="020B0604020202020204" pitchFamily="34" charset="0"/>
              <a:buChar char="•"/>
            </a:pPr>
            <a:r>
              <a:rPr lang="en" sz="4800" dirty="0"/>
              <a:t>Writing	</a:t>
            </a:r>
            <a:r>
              <a:rPr lang="en" sz="2400" dirty="0"/>
              <a:t>	</a:t>
            </a:r>
          </a:p>
          <a:p>
            <a:r>
              <a:rPr lang="en" sz="2400" dirty="0"/>
              <a:t>		 			</a:t>
            </a:r>
          </a:p>
          <a:p>
            <a:r>
              <a:rPr lang="en" sz="2400" dirty="0"/>
              <a:t>		</a:t>
            </a:r>
          </a:p>
          <a:p>
            <a:endParaRPr sz="2400" dirty="0"/>
          </a:p>
        </p:txBody>
      </p:sp>
    </p:spTree>
    <p:extLst>
      <p:ext uri="{BB962C8B-B14F-4D97-AF65-F5344CB8AC3E}">
        <p14:creationId xmlns:p14="http://schemas.microsoft.com/office/powerpoint/2010/main" val="29157571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481333" y="0"/>
            <a:ext cx="11360800" cy="763600"/>
          </a:xfrm>
          <a:prstGeom prst="rect">
            <a:avLst/>
          </a:prstGeom>
        </p:spPr>
        <p:txBody>
          <a:bodyPr vert="horz" lIns="121900" tIns="121900" rIns="121900" bIns="121900" rtlCol="0" anchor="t" anchorCtr="0">
            <a:noAutofit/>
          </a:bodyPr>
          <a:lstStyle/>
          <a:p>
            <a:pPr algn="ctr">
              <a:buClr>
                <a:schemeClr val="dk1"/>
              </a:buClr>
              <a:buSzPct val="36666"/>
            </a:pPr>
            <a:r>
              <a:rPr lang="en" sz="4000" b="1" dirty="0">
                <a:latin typeface="Calibri"/>
                <a:ea typeface="Calibri"/>
                <a:cs typeface="Calibri"/>
                <a:sym typeface="Calibri"/>
              </a:rPr>
              <a:t>Mathematical and Literacy Skills for </a:t>
            </a:r>
            <a:br>
              <a:rPr lang="en" sz="4000" b="1" dirty="0">
                <a:latin typeface="Calibri"/>
                <a:ea typeface="Calibri"/>
                <a:cs typeface="Calibri"/>
                <a:sym typeface="Calibri"/>
              </a:rPr>
            </a:br>
            <a:r>
              <a:rPr lang="en" sz="4000" b="1" dirty="0">
                <a:latin typeface="Calibri"/>
                <a:ea typeface="Calibri"/>
                <a:cs typeface="Calibri"/>
                <a:sym typeface="Calibri"/>
              </a:rPr>
              <a:t>Science Proficiency</a:t>
            </a:r>
          </a:p>
        </p:txBody>
      </p:sp>
      <p:sp>
        <p:nvSpPr>
          <p:cNvPr id="174" name="Shape 174"/>
          <p:cNvSpPr txBox="1"/>
          <p:nvPr/>
        </p:nvSpPr>
        <p:spPr>
          <a:xfrm>
            <a:off x="481333" y="1783869"/>
            <a:ext cx="11360800" cy="2907736"/>
          </a:xfrm>
          <a:prstGeom prst="rect">
            <a:avLst/>
          </a:prstGeom>
          <a:noFill/>
          <a:ln>
            <a:noFill/>
          </a:ln>
        </p:spPr>
        <p:txBody>
          <a:bodyPr lIns="121900" tIns="121900" rIns="121900" bIns="121900" anchor="t" anchorCtr="0">
            <a:noAutofit/>
          </a:bodyPr>
          <a:lstStyle/>
          <a:p>
            <a:r>
              <a:rPr lang="en" sz="2400" dirty="0"/>
              <a:t>		 	 	 		</a:t>
            </a:r>
          </a:p>
          <a:p>
            <a:pPr marL="380990" indent="-380990">
              <a:buFont typeface="Arial" panose="020B0604020202020204" pitchFamily="34" charset="0"/>
              <a:buChar char="•"/>
            </a:pPr>
            <a:r>
              <a:rPr lang="en" sz="3733" dirty="0"/>
              <a:t>Take a few moments of Private Think Time to read t</a:t>
            </a:r>
            <a:r>
              <a:rPr lang="en-US" sz="3733" dirty="0"/>
              <a:t>he</a:t>
            </a:r>
            <a:r>
              <a:rPr lang="en" sz="3733" dirty="0"/>
              <a:t> Literacy Skills for Science Proficiency</a:t>
            </a:r>
          </a:p>
          <a:p>
            <a:pPr marL="380990" indent="-380990">
              <a:buFont typeface="Arial" panose="020B0604020202020204" pitchFamily="34" charset="0"/>
              <a:buChar char="•"/>
            </a:pPr>
            <a:endParaRPr lang="en" sz="3733" dirty="0"/>
          </a:p>
          <a:p>
            <a:pPr marL="380990" indent="-380990">
              <a:buFont typeface="Arial" panose="020B0604020202020204" pitchFamily="34" charset="0"/>
              <a:buChar char="•"/>
            </a:pPr>
            <a:r>
              <a:rPr lang="en" sz="3733" dirty="0"/>
              <a:t>Small Group Discussion:</a:t>
            </a:r>
          </a:p>
          <a:p>
            <a:pPr lvl="2"/>
            <a:r>
              <a:rPr lang="en" sz="2400" dirty="0"/>
              <a:t>      </a:t>
            </a:r>
          </a:p>
          <a:p>
            <a:pPr lvl="2"/>
            <a:r>
              <a:rPr lang="en" sz="2400" dirty="0">
                <a:solidFill>
                  <a:srgbClr val="0070C0"/>
                </a:solidFill>
              </a:rPr>
              <a:t>        </a:t>
            </a:r>
            <a:r>
              <a:rPr lang="en" sz="3733" dirty="0">
                <a:solidFill>
                  <a:srgbClr val="0070C0"/>
                </a:solidFill>
              </a:rPr>
              <a:t>- What stood out to you the most?</a:t>
            </a:r>
          </a:p>
          <a:p>
            <a:pPr lvl="2"/>
            <a:r>
              <a:rPr lang="en" sz="3733" dirty="0">
                <a:solidFill>
                  <a:srgbClr val="0070C0"/>
                </a:solidFill>
              </a:rPr>
              <a:t>    - What are some strategies that you use to </a:t>
            </a:r>
          </a:p>
          <a:p>
            <a:pPr lvl="2"/>
            <a:r>
              <a:rPr lang="en" sz="3733" dirty="0">
                <a:solidFill>
                  <a:srgbClr val="0070C0"/>
                </a:solidFill>
              </a:rPr>
              <a:t>       develop these skills in your students?</a:t>
            </a:r>
          </a:p>
          <a:p>
            <a:pPr lvl="2"/>
            <a:endParaRPr lang="en" sz="3733" dirty="0"/>
          </a:p>
          <a:p>
            <a:pPr lvl="2"/>
            <a:r>
              <a:rPr lang="en" sz="3733" dirty="0"/>
              <a:t>   </a:t>
            </a:r>
            <a:r>
              <a:rPr lang="en" sz="2400" dirty="0"/>
              <a:t>          	</a:t>
            </a:r>
          </a:p>
          <a:p>
            <a:r>
              <a:rPr lang="en" sz="2400" dirty="0"/>
              <a:t>		 			</a:t>
            </a:r>
          </a:p>
          <a:p>
            <a:r>
              <a:rPr lang="en" sz="2400" dirty="0"/>
              <a:t>		</a:t>
            </a:r>
          </a:p>
          <a:p>
            <a:endParaRPr sz="2400" dirty="0"/>
          </a:p>
        </p:txBody>
      </p:sp>
    </p:spTree>
    <p:extLst>
      <p:ext uri="{BB962C8B-B14F-4D97-AF65-F5344CB8AC3E}">
        <p14:creationId xmlns:p14="http://schemas.microsoft.com/office/powerpoint/2010/main" val="3313226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481333" y="0"/>
            <a:ext cx="11360800" cy="763600"/>
          </a:xfrm>
          <a:prstGeom prst="rect">
            <a:avLst/>
          </a:prstGeom>
        </p:spPr>
        <p:txBody>
          <a:bodyPr vert="horz" lIns="121900" tIns="121900" rIns="121900" bIns="121900" rtlCol="0" anchor="t" anchorCtr="0">
            <a:noAutofit/>
          </a:bodyPr>
          <a:lstStyle/>
          <a:p>
            <a:pPr algn="ctr">
              <a:buClr>
                <a:schemeClr val="dk1"/>
              </a:buClr>
              <a:buSzPct val="36666"/>
            </a:pPr>
            <a:r>
              <a:rPr lang="en" sz="4000" b="1" dirty="0">
                <a:latin typeface="Calibri"/>
                <a:ea typeface="Calibri"/>
                <a:cs typeface="Calibri"/>
                <a:sym typeface="Calibri"/>
              </a:rPr>
              <a:t>Looking Ahead to the Transition</a:t>
            </a:r>
          </a:p>
        </p:txBody>
      </p:sp>
      <p:sp>
        <p:nvSpPr>
          <p:cNvPr id="174" name="Shape 174"/>
          <p:cNvSpPr txBox="1"/>
          <p:nvPr/>
        </p:nvSpPr>
        <p:spPr>
          <a:xfrm>
            <a:off x="481333" y="1783869"/>
            <a:ext cx="11360800" cy="2907736"/>
          </a:xfrm>
          <a:prstGeom prst="rect">
            <a:avLst/>
          </a:prstGeom>
          <a:noFill/>
          <a:ln>
            <a:noFill/>
          </a:ln>
        </p:spPr>
        <p:txBody>
          <a:bodyPr lIns="121900" tIns="121900" rIns="121900" bIns="121900" anchor="t" anchorCtr="0">
            <a:noAutofit/>
          </a:bodyPr>
          <a:lstStyle/>
          <a:p>
            <a:r>
              <a:rPr lang="en" sz="2400" dirty="0"/>
              <a:t>		 	 	 		</a:t>
            </a:r>
          </a:p>
          <a:p>
            <a:pPr algn="ctr"/>
            <a:r>
              <a:rPr lang="en-US" sz="4800" dirty="0"/>
              <a:t>What work is most critical for us to successfully transition to the </a:t>
            </a:r>
          </a:p>
          <a:p>
            <a:pPr algn="ctr"/>
            <a:r>
              <a:rPr lang="en-US" sz="4800" dirty="0"/>
              <a:t>new standards?</a:t>
            </a:r>
            <a:endParaRPr lang="en" sz="4800" dirty="0">
              <a:solidFill>
                <a:srgbClr val="0070C0"/>
              </a:solidFill>
            </a:endParaRPr>
          </a:p>
          <a:p>
            <a:pPr lvl="2"/>
            <a:endParaRPr lang="en" sz="3733" dirty="0"/>
          </a:p>
          <a:p>
            <a:pPr lvl="2"/>
            <a:r>
              <a:rPr lang="en" sz="3733" dirty="0"/>
              <a:t>   </a:t>
            </a:r>
            <a:r>
              <a:rPr lang="en" sz="2400" dirty="0"/>
              <a:t>          	</a:t>
            </a:r>
          </a:p>
          <a:p>
            <a:r>
              <a:rPr lang="en" sz="2400" dirty="0"/>
              <a:t>		 			</a:t>
            </a:r>
          </a:p>
          <a:p>
            <a:r>
              <a:rPr lang="en" sz="2400" dirty="0"/>
              <a:t>		</a:t>
            </a:r>
          </a:p>
          <a:p>
            <a:endParaRPr sz="2400" dirty="0"/>
          </a:p>
        </p:txBody>
      </p:sp>
    </p:spTree>
    <p:extLst>
      <p:ext uri="{BB962C8B-B14F-4D97-AF65-F5344CB8AC3E}">
        <p14:creationId xmlns:p14="http://schemas.microsoft.com/office/powerpoint/2010/main" val="19435184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Lunch</a:t>
            </a:r>
            <a:endParaRPr lang="en-US" dirty="0"/>
          </a:p>
        </p:txBody>
      </p:sp>
      <p:sp>
        <p:nvSpPr>
          <p:cNvPr id="3" name="Content Placeholder 2"/>
          <p:cNvSpPr>
            <a:spLocks noGrp="1"/>
          </p:cNvSpPr>
          <p:nvPr>
            <p:ph idx="1"/>
          </p:nvPr>
        </p:nvSpPr>
        <p:spPr/>
        <p:txBody>
          <a:bodyPr>
            <a:normAutofit/>
          </a:bodyPr>
          <a:lstStyle/>
          <a:p>
            <a:pPr marL="0" indent="0">
              <a:buNone/>
            </a:pPr>
            <a:r>
              <a:rPr lang="en-US" sz="3600" dirty="0" smtClean="0"/>
              <a:t>We will meet in Vertical Groups at 1:00 this afternoon</a:t>
            </a:r>
          </a:p>
          <a:p>
            <a:pPr>
              <a:buFontTx/>
              <a:buChar char="-"/>
            </a:pPr>
            <a:r>
              <a:rPr lang="en-US" sz="3600" dirty="0" smtClean="0"/>
              <a:t>Tasks</a:t>
            </a:r>
          </a:p>
          <a:p>
            <a:pPr>
              <a:buFontTx/>
              <a:buChar char="-"/>
            </a:pPr>
            <a:r>
              <a:rPr lang="en-US" sz="3600" dirty="0" smtClean="0"/>
              <a:t>Discourse</a:t>
            </a:r>
          </a:p>
          <a:p>
            <a:pPr>
              <a:buFontTx/>
              <a:buChar char="-"/>
            </a:pPr>
            <a:r>
              <a:rPr lang="en-US" sz="3600" dirty="0" smtClean="0"/>
              <a:t>Questions</a:t>
            </a:r>
            <a:endParaRPr lang="en-US" sz="3600" dirty="0"/>
          </a:p>
        </p:txBody>
      </p:sp>
      <p:sp>
        <p:nvSpPr>
          <p:cNvPr id="4" name="Rectangle 3"/>
          <p:cNvSpPr/>
          <p:nvPr/>
        </p:nvSpPr>
        <p:spPr>
          <a:xfrm>
            <a:off x="5971607" y="3244334"/>
            <a:ext cx="248786" cy="369332"/>
          </a:xfrm>
          <a:prstGeom prst="rect">
            <a:avLst/>
          </a:prstGeom>
        </p:spPr>
        <p:txBody>
          <a:bodyPr wrap="none">
            <a:spAutoFit/>
          </a:bodyPr>
          <a:lstStyle/>
          <a:p>
            <a:r>
              <a:rPr lang="en-US" dirty="0"/>
              <a:t> </a:t>
            </a:r>
          </a:p>
        </p:txBody>
      </p:sp>
      <p:sp>
        <p:nvSpPr>
          <p:cNvPr id="6" name="Rectangle 5"/>
          <p:cNvSpPr/>
          <p:nvPr/>
        </p:nvSpPr>
        <p:spPr>
          <a:xfrm>
            <a:off x="5971607" y="3244334"/>
            <a:ext cx="248786" cy="369332"/>
          </a:xfrm>
          <a:prstGeom prst="rect">
            <a:avLst/>
          </a:prstGeom>
        </p:spPr>
        <p:txBody>
          <a:bodyPr wrap="none">
            <a:spAutoFit/>
          </a:bodyPr>
          <a:lstStyle/>
          <a:p>
            <a:r>
              <a:rPr lang="en-US" dirty="0"/>
              <a:t> </a:t>
            </a:r>
          </a:p>
        </p:txBody>
      </p:sp>
      <p:sp>
        <p:nvSpPr>
          <p:cNvPr id="7" name="Rectangle 6"/>
          <p:cNvSpPr/>
          <p:nvPr/>
        </p:nvSpPr>
        <p:spPr>
          <a:xfrm>
            <a:off x="5971607" y="3244334"/>
            <a:ext cx="248786" cy="369332"/>
          </a:xfrm>
          <a:prstGeom prst="rect">
            <a:avLst/>
          </a:prstGeom>
        </p:spPr>
        <p:txBody>
          <a:bodyPr wrap="none">
            <a:spAutoFit/>
          </a:bodyPr>
          <a:lstStyle/>
          <a:p>
            <a:r>
              <a:rPr lang="en-US" dirty="0"/>
              <a:t> </a:t>
            </a:r>
          </a:p>
        </p:txBody>
      </p:sp>
      <p:sp>
        <p:nvSpPr>
          <p:cNvPr id="8" name="Rectangle 7"/>
          <p:cNvSpPr/>
          <p:nvPr/>
        </p:nvSpPr>
        <p:spPr>
          <a:xfrm>
            <a:off x="5971607" y="3244334"/>
            <a:ext cx="24878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841062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858586"/>
          </a:xfrm>
        </p:spPr>
        <p:txBody>
          <a:bodyPr/>
          <a:lstStyle/>
          <a:p>
            <a:r>
              <a:rPr lang="en-US" dirty="0" smtClean="0"/>
              <a:t>Resource Review</a:t>
            </a:r>
            <a:endParaRPr lang="en-US"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420813" y="1502228"/>
            <a:ext cx="1400902" cy="2159454"/>
          </a:xfrm>
          <a:prstGeom prst="rect">
            <a:avLst/>
          </a:prstGeom>
        </p:spPr>
      </p:pic>
      <p:pic>
        <p:nvPicPr>
          <p:cNvPr id="5" name="Picture 4"/>
          <p:cNvPicPr/>
          <p:nvPr/>
        </p:nvPicPr>
        <p:blipFill>
          <a:blip r:embed="rId3"/>
          <a:stretch>
            <a:fillRect/>
          </a:stretch>
        </p:blipFill>
        <p:spPr>
          <a:xfrm>
            <a:off x="3278457" y="1502228"/>
            <a:ext cx="1678714" cy="2159453"/>
          </a:xfrm>
          <a:prstGeom prst="rect">
            <a:avLst/>
          </a:prstGeom>
        </p:spPr>
      </p:pic>
      <p:pic>
        <p:nvPicPr>
          <p:cNvPr id="6" name="Picture 5"/>
          <p:cNvPicPr/>
          <p:nvPr/>
        </p:nvPicPr>
        <p:blipFill>
          <a:blip r:embed="rId4"/>
          <a:stretch>
            <a:fillRect/>
          </a:stretch>
        </p:blipFill>
        <p:spPr>
          <a:xfrm>
            <a:off x="5336086" y="1356633"/>
            <a:ext cx="1521914" cy="2305050"/>
          </a:xfrm>
          <a:prstGeom prst="rect">
            <a:avLst/>
          </a:prstGeom>
        </p:spPr>
      </p:pic>
      <p:pic>
        <p:nvPicPr>
          <p:cNvPr id="7" name="Picture 6"/>
          <p:cNvPicPr/>
          <p:nvPr/>
        </p:nvPicPr>
        <p:blipFill>
          <a:blip r:embed="rId5"/>
          <a:stretch>
            <a:fillRect/>
          </a:stretch>
        </p:blipFill>
        <p:spPr>
          <a:xfrm>
            <a:off x="7504338" y="1317168"/>
            <a:ext cx="1868033" cy="2344513"/>
          </a:xfrm>
          <a:prstGeom prst="rect">
            <a:avLst/>
          </a:prstGeom>
        </p:spPr>
      </p:pic>
      <p:pic>
        <p:nvPicPr>
          <p:cNvPr id="8" name="Picture 7"/>
          <p:cNvPicPr/>
          <p:nvPr/>
        </p:nvPicPr>
        <p:blipFill>
          <a:blip r:embed="rId6"/>
          <a:stretch>
            <a:fillRect/>
          </a:stretch>
        </p:blipFill>
        <p:spPr>
          <a:xfrm>
            <a:off x="1420812" y="4741817"/>
            <a:ext cx="1570581" cy="1646237"/>
          </a:xfrm>
          <a:prstGeom prst="rect">
            <a:avLst/>
          </a:prstGeom>
        </p:spPr>
      </p:pic>
      <p:pic>
        <p:nvPicPr>
          <p:cNvPr id="9" name="Picture 8"/>
          <p:cNvPicPr/>
          <p:nvPr/>
        </p:nvPicPr>
        <p:blipFill>
          <a:blip r:embed="rId7"/>
          <a:stretch>
            <a:fillRect/>
          </a:stretch>
        </p:blipFill>
        <p:spPr>
          <a:xfrm>
            <a:off x="3501410" y="4585063"/>
            <a:ext cx="1227344" cy="1802991"/>
          </a:xfrm>
          <a:prstGeom prst="rect">
            <a:avLst/>
          </a:prstGeom>
        </p:spPr>
      </p:pic>
      <p:pic>
        <p:nvPicPr>
          <p:cNvPr id="10" name="Picture 9"/>
          <p:cNvPicPr/>
          <p:nvPr/>
        </p:nvPicPr>
        <p:blipFill>
          <a:blip r:embed="rId8"/>
          <a:stretch>
            <a:fillRect/>
          </a:stretch>
        </p:blipFill>
        <p:spPr>
          <a:xfrm>
            <a:off x="5367565" y="4167051"/>
            <a:ext cx="1725566" cy="2221003"/>
          </a:xfrm>
          <a:prstGeom prst="rect">
            <a:avLst/>
          </a:prstGeom>
        </p:spPr>
      </p:pic>
    </p:spTree>
    <p:extLst>
      <p:ext uri="{BB962C8B-B14F-4D97-AF65-F5344CB8AC3E}">
        <p14:creationId xmlns:p14="http://schemas.microsoft.com/office/powerpoint/2010/main" val="27737184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5.googleusercontent.com/QZWTbnoCO34RjH0z7L-E5rDG4mbcdDLoAQTfsgzjVOHoa5TNfyp6KO16LNSO2lJFvSaSpmHWVY0zgELUUfJ0mNjRGqwutuZ5fP8RakLnQ3n504OXzFM7xwFBqROwlIF7eiKuPdCEjQ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254000"/>
            <a:ext cx="11706225"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640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34937" y="1452043"/>
            <a:ext cx="7559040" cy="3046988"/>
          </a:xfrm>
          <a:prstGeom prst="rect">
            <a:avLst/>
          </a:prstGeom>
        </p:spPr>
        <p:txBody>
          <a:bodyPr wrap="square">
            <a:spAutoFit/>
          </a:bodyPr>
          <a:lstStyle/>
          <a:p>
            <a:r>
              <a:rPr lang="en-US" sz="4800" dirty="0"/>
              <a:t>Please </a:t>
            </a:r>
            <a:r>
              <a:rPr lang="en-US" sz="4800" dirty="0" smtClean="0"/>
              <a:t>take PRT/PTT </a:t>
            </a:r>
            <a:endParaRPr lang="en-US" sz="4800" dirty="0"/>
          </a:p>
          <a:p>
            <a:r>
              <a:rPr lang="en-US" sz="4800" dirty="0"/>
              <a:t>to acquaint yourself </a:t>
            </a:r>
          </a:p>
          <a:p>
            <a:r>
              <a:rPr lang="en-US" sz="4800" dirty="0"/>
              <a:t>with the questioning resources provided.</a:t>
            </a:r>
          </a:p>
        </p:txBody>
      </p:sp>
    </p:spTree>
    <p:extLst>
      <p:ext uri="{BB962C8B-B14F-4D97-AF65-F5344CB8AC3E}">
        <p14:creationId xmlns:p14="http://schemas.microsoft.com/office/powerpoint/2010/main" val="2791348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Tips for Developing Scientific Thinking </a:t>
            </a:r>
            <a:r>
              <a:rPr lang="en-US" b="1" dirty="0" smtClean="0"/>
              <a:t>with </a:t>
            </a:r>
            <a:r>
              <a:rPr lang="en-US" b="1" dirty="0"/>
              <a:t>Effective Questions</a:t>
            </a:r>
            <a:endParaRPr lang="en-US" dirty="0"/>
          </a:p>
        </p:txBody>
      </p:sp>
      <p:sp>
        <p:nvSpPr>
          <p:cNvPr id="3" name="Content Placeholder 2"/>
          <p:cNvSpPr>
            <a:spLocks noGrp="1"/>
          </p:cNvSpPr>
          <p:nvPr>
            <p:ph idx="1"/>
          </p:nvPr>
        </p:nvSpPr>
        <p:spPr>
          <a:xfrm>
            <a:off x="1251678" y="1874517"/>
            <a:ext cx="10178322" cy="4748352"/>
          </a:xfrm>
        </p:spPr>
        <p:txBody>
          <a:bodyPr>
            <a:normAutofit/>
          </a:bodyPr>
          <a:lstStyle/>
          <a:p>
            <a:r>
              <a:rPr lang="en-US" sz="2800" dirty="0">
                <a:solidFill>
                  <a:schemeClr val="tx1"/>
                </a:solidFill>
                <a:latin typeface="Arial" panose="020B0604020202020204" pitchFamily="34" charset="0"/>
                <a:cs typeface="Arial" panose="020B0604020202020204" pitchFamily="34" charset="0"/>
              </a:rPr>
              <a:t>To promote problem solving, ask…</a:t>
            </a:r>
            <a:endParaRPr lang="en-US" sz="2800" dirty="0">
              <a:solidFill>
                <a:schemeClr val="tx1"/>
              </a:solidFill>
              <a:latin typeface="Arial" panose="020B0604020202020204" pitchFamily="34" charset="0"/>
              <a:cs typeface="Arial" panose="020B0604020202020204" pitchFamily="34" charset="0"/>
            </a:endParaRPr>
          </a:p>
          <a:p>
            <a:r>
              <a:rPr lang="en-US" sz="2800" dirty="0">
                <a:solidFill>
                  <a:schemeClr val="tx1"/>
                </a:solidFill>
                <a:latin typeface="Arial" panose="020B0604020202020204" pitchFamily="34" charset="0"/>
                <a:cs typeface="Arial" panose="020B0604020202020204" pitchFamily="34" charset="0"/>
              </a:rPr>
              <a:t>To help students learn to reason scientifically, ask..</a:t>
            </a:r>
            <a:endParaRPr lang="en-US" sz="2800" dirty="0">
              <a:solidFill>
                <a:schemeClr val="tx1"/>
              </a:solidFill>
              <a:latin typeface="Arial" panose="020B0604020202020204" pitchFamily="34" charset="0"/>
              <a:cs typeface="Arial" panose="020B0604020202020204" pitchFamily="34" charset="0"/>
            </a:endParaRPr>
          </a:p>
          <a:p>
            <a:r>
              <a:rPr lang="en-US" sz="2800" dirty="0">
                <a:solidFill>
                  <a:schemeClr val="tx1"/>
                </a:solidFill>
                <a:latin typeface="Arial" panose="020B0604020202020204" pitchFamily="34" charset="0"/>
                <a:cs typeface="Arial" panose="020B0604020202020204" pitchFamily="34" charset="0"/>
              </a:rPr>
              <a:t>To check student progress, ask…</a:t>
            </a:r>
            <a:endParaRPr lang="en-US" sz="2800" dirty="0">
              <a:solidFill>
                <a:schemeClr val="tx1"/>
              </a:solidFill>
              <a:latin typeface="Arial" panose="020B0604020202020204" pitchFamily="34" charset="0"/>
              <a:cs typeface="Arial" panose="020B0604020202020204" pitchFamily="34" charset="0"/>
            </a:endParaRPr>
          </a:p>
          <a:p>
            <a:r>
              <a:rPr lang="en-US" sz="2800" dirty="0">
                <a:solidFill>
                  <a:schemeClr val="tx1"/>
                </a:solidFill>
                <a:latin typeface="Arial" panose="020B0604020202020204" pitchFamily="34" charset="0"/>
                <a:cs typeface="Arial" panose="020B0604020202020204" pitchFamily="34" charset="0"/>
              </a:rPr>
              <a:t>To help when students get stuck, ask…</a:t>
            </a:r>
            <a:endParaRPr lang="en-US" sz="2800" dirty="0">
              <a:solidFill>
                <a:schemeClr val="tx1"/>
              </a:solidFill>
              <a:latin typeface="Arial" panose="020B0604020202020204" pitchFamily="34" charset="0"/>
              <a:cs typeface="Arial" panose="020B0604020202020204" pitchFamily="34" charset="0"/>
            </a:endParaRPr>
          </a:p>
          <a:p>
            <a:r>
              <a:rPr lang="en-US" sz="2800" dirty="0">
                <a:solidFill>
                  <a:schemeClr val="tx1"/>
                </a:solidFill>
                <a:latin typeface="Arial" panose="020B0604020202020204" pitchFamily="34" charset="0"/>
                <a:cs typeface="Arial" panose="020B0604020202020204" pitchFamily="34" charset="0"/>
              </a:rPr>
              <a:t>To help students collectively make sense, ask…</a:t>
            </a:r>
            <a:endParaRPr lang="en-US" sz="2800" dirty="0">
              <a:solidFill>
                <a:schemeClr val="tx1"/>
              </a:solidFill>
              <a:latin typeface="Arial" panose="020B0604020202020204" pitchFamily="34" charset="0"/>
              <a:cs typeface="Arial" panose="020B0604020202020204" pitchFamily="34" charset="0"/>
            </a:endParaRPr>
          </a:p>
          <a:p>
            <a:r>
              <a:rPr lang="en-US" sz="2800" dirty="0">
                <a:solidFill>
                  <a:schemeClr val="tx1"/>
                </a:solidFill>
                <a:latin typeface="Arial" panose="020B0604020202020204" pitchFamily="34" charset="0"/>
                <a:cs typeface="Arial" panose="020B0604020202020204" pitchFamily="34" charset="0"/>
              </a:rPr>
              <a:t>To encourage conjecturing, ask…</a:t>
            </a:r>
            <a:endParaRPr lang="en-US" sz="2800" dirty="0">
              <a:solidFill>
                <a:schemeClr val="tx1"/>
              </a:solidFill>
              <a:latin typeface="Arial" panose="020B0604020202020204" pitchFamily="34" charset="0"/>
              <a:cs typeface="Arial" panose="020B0604020202020204" pitchFamily="34" charset="0"/>
            </a:endParaRPr>
          </a:p>
          <a:p>
            <a:r>
              <a:rPr lang="en-US" sz="2800" dirty="0">
                <a:solidFill>
                  <a:schemeClr val="tx1"/>
                </a:solidFill>
                <a:latin typeface="Arial" panose="020B0604020202020204" pitchFamily="34" charset="0"/>
                <a:cs typeface="Arial" panose="020B0604020202020204" pitchFamily="34" charset="0"/>
              </a:rPr>
              <a:t>To encourage reflection, ask</a:t>
            </a:r>
            <a:endParaRPr lang="en-US" sz="2800" dirty="0">
              <a:solidFill>
                <a:schemeClr val="tx1"/>
              </a:solidFill>
              <a:latin typeface="Arial" panose="020B0604020202020204" pitchFamily="34" charset="0"/>
              <a:cs typeface="Arial" panose="020B0604020202020204" pitchFamily="34" charset="0"/>
            </a:endParaRPr>
          </a:p>
          <a:p>
            <a:r>
              <a:rPr lang="en-US" sz="2800" dirty="0" smtClean="0">
                <a:solidFill>
                  <a:schemeClr val="tx1"/>
                </a:solidFill>
                <a:latin typeface="Arial" panose="020B0604020202020204" pitchFamily="34" charset="0"/>
                <a:cs typeface="Arial" panose="020B0604020202020204" pitchFamily="34" charset="0"/>
              </a:rPr>
              <a:t>???</a:t>
            </a:r>
            <a:endParaRPr lang="en-US" sz="2800" dirty="0">
              <a:solidFill>
                <a:schemeClr val="tx1"/>
              </a:solidFill>
              <a:latin typeface="Arial" panose="020B0604020202020204" pitchFamily="34" charset="0"/>
              <a:cs typeface="Arial" panose="020B0604020202020204" pitchFamily="34" charset="0"/>
            </a:endParaRPr>
          </a:p>
        </p:txBody>
      </p:sp>
      <p:pic>
        <p:nvPicPr>
          <p:cNvPr id="3074" name="Picture 2" descr="https://lh3.googleusercontent.com/P7aM-25gZSTgGiHeyf4vBL869a2shJb4Eqr2_MZqsgXqSLoMpOp-LVt1kaKgJ4FfUvFL5GOy7evPZLIZHL3FbfNYVcHGU40xPOz9JeVc4mXpp8M7Ik0t_tls8Bn3QsoO90M5rUFpHW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6266" y="5918018"/>
            <a:ext cx="1409700" cy="70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259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1113906"/>
          </a:xfrm>
        </p:spPr>
        <p:txBody>
          <a:bodyPr/>
          <a:lstStyle/>
          <a:p>
            <a:r>
              <a:rPr lang="en-US" dirty="0" smtClean="0"/>
              <a:t>Asking Questions</a:t>
            </a:r>
            <a:endParaRPr lang="en-US" dirty="0"/>
          </a:p>
        </p:txBody>
      </p:sp>
      <p:sp>
        <p:nvSpPr>
          <p:cNvPr id="3" name="Content Placeholder 2"/>
          <p:cNvSpPr>
            <a:spLocks noGrp="1"/>
          </p:cNvSpPr>
          <p:nvPr>
            <p:ph idx="1"/>
          </p:nvPr>
        </p:nvSpPr>
        <p:spPr>
          <a:xfrm>
            <a:off x="1251678" y="1690255"/>
            <a:ext cx="10178322" cy="4821381"/>
          </a:xfrm>
        </p:spPr>
        <p:txBody>
          <a:bodyPr>
            <a:noAutofit/>
          </a:bodyPr>
          <a:lstStyle/>
          <a:p>
            <a:pPr marL="0" indent="0">
              <a:spcBef>
                <a:spcPts val="0"/>
              </a:spcBef>
              <a:spcAft>
                <a:spcPts val="1600"/>
              </a:spcAft>
              <a:buNone/>
            </a:pPr>
            <a:r>
              <a:rPr lang="en-US" sz="3200" dirty="0">
                <a:solidFill>
                  <a:srgbClr val="1155CC"/>
                </a:solidFill>
                <a:latin typeface="Arial" panose="020B0604020202020204" pitchFamily="34" charset="0"/>
              </a:rPr>
              <a:t>May be: </a:t>
            </a:r>
            <a:endParaRPr lang="en-US" sz="3200" dirty="0"/>
          </a:p>
          <a:p>
            <a:pPr fontAlgn="base">
              <a:spcBef>
                <a:spcPts val="0"/>
              </a:spcBef>
            </a:pPr>
            <a:r>
              <a:rPr lang="en-US" sz="3200" dirty="0">
                <a:solidFill>
                  <a:srgbClr val="1155CC"/>
                </a:solidFill>
                <a:latin typeface="Arial" panose="020B0604020202020204" pitchFamily="34" charset="0"/>
              </a:rPr>
              <a:t>Driven by curiosity </a:t>
            </a:r>
          </a:p>
          <a:p>
            <a:pPr fontAlgn="base">
              <a:spcBef>
                <a:spcPts val="0"/>
              </a:spcBef>
            </a:pPr>
            <a:r>
              <a:rPr lang="en-US" sz="3200" dirty="0">
                <a:solidFill>
                  <a:srgbClr val="1155CC"/>
                </a:solidFill>
                <a:latin typeface="Arial" panose="020B0604020202020204" pitchFamily="34" charset="0"/>
              </a:rPr>
              <a:t>Result from predictions of a model</a:t>
            </a:r>
          </a:p>
          <a:p>
            <a:pPr fontAlgn="base">
              <a:spcBef>
                <a:spcPts val="0"/>
              </a:spcBef>
            </a:pPr>
            <a:r>
              <a:rPr lang="en-US" sz="3200" dirty="0">
                <a:solidFill>
                  <a:srgbClr val="1155CC"/>
                </a:solidFill>
                <a:latin typeface="Arial" panose="020B0604020202020204" pitchFamily="34" charset="0"/>
              </a:rPr>
              <a:t>Spring from previous investigations</a:t>
            </a:r>
          </a:p>
          <a:p>
            <a:pPr fontAlgn="base">
              <a:spcBef>
                <a:spcPts val="0"/>
              </a:spcBef>
              <a:spcAft>
                <a:spcPts val="1600"/>
              </a:spcAft>
            </a:pPr>
            <a:r>
              <a:rPr lang="en-US" sz="3200" dirty="0">
                <a:solidFill>
                  <a:srgbClr val="1155CC"/>
                </a:solidFill>
                <a:latin typeface="Arial" panose="020B0604020202020204" pitchFamily="34" charset="0"/>
              </a:rPr>
              <a:t>Should emerge from empirical evidence</a:t>
            </a:r>
          </a:p>
          <a:p>
            <a:pPr marL="2743200" indent="0">
              <a:spcBef>
                <a:spcPts val="0"/>
              </a:spcBef>
              <a:spcAft>
                <a:spcPts val="1600"/>
              </a:spcAft>
              <a:buNone/>
            </a:pPr>
            <a:r>
              <a:rPr lang="en-US" sz="3200" b="1" i="1" dirty="0" smtClean="0">
                <a:solidFill>
                  <a:srgbClr val="1155CC"/>
                </a:solidFill>
                <a:latin typeface="Arial" panose="020B0604020202020204" pitchFamily="34" charset="0"/>
              </a:rPr>
              <a:t>- Leads </a:t>
            </a:r>
            <a:r>
              <a:rPr lang="en-US" sz="3200" b="1" i="1" dirty="0">
                <a:solidFill>
                  <a:srgbClr val="1155CC"/>
                </a:solidFill>
                <a:latin typeface="Arial" panose="020B0604020202020204" pitchFamily="34" charset="0"/>
              </a:rPr>
              <a:t>to other scientific practices!</a:t>
            </a:r>
            <a:endParaRPr lang="en-US" sz="3200" dirty="0"/>
          </a:p>
          <a:p>
            <a:pPr marL="0" indent="0">
              <a:buNone/>
            </a:pPr>
            <a:r>
              <a:rPr lang="en-US" sz="3200" dirty="0"/>
              <a:t/>
            </a:r>
            <a:br>
              <a:rPr lang="en-US" sz="3200" dirty="0"/>
            </a:br>
            <a:endParaRPr lang="en-US" sz="3200" dirty="0"/>
          </a:p>
        </p:txBody>
      </p:sp>
      <p:pic>
        <p:nvPicPr>
          <p:cNvPr id="2050" name="Picture 2" descr="https://lh3.googleusercontent.com/P7aM-25gZSTgGiHeyf4vBL869a2shJb4Eqr2_MZqsgXqSLoMpOp-LVt1kaKgJ4FfUvFL5GOy7evPZLIZHL3FbfNYVcHGU40xPOz9JeVc4mXpp8M7Ik0t_tls8Bn3QsoO90M5rUFpHW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7830" y="6000749"/>
            <a:ext cx="1409700" cy="70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2434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vector graphic: Disguise, Eye Glasses, Hat, Man - Free Imag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2166" y="356330"/>
            <a:ext cx="3132859" cy="56110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77636" y="889108"/>
            <a:ext cx="3920837" cy="5078313"/>
          </a:xfrm>
          <a:prstGeom prst="rect">
            <a:avLst/>
          </a:prstGeom>
        </p:spPr>
        <p:txBody>
          <a:bodyPr wrap="square">
            <a:spAutoFit/>
          </a:bodyPr>
          <a:lstStyle/>
          <a:p>
            <a:r>
              <a:rPr lang="en-US" sz="5400" dirty="0"/>
              <a:t>For students, the ability to ask clearly defined questions is ESSENTIAL.</a:t>
            </a:r>
          </a:p>
        </p:txBody>
      </p:sp>
    </p:spTree>
    <p:extLst>
      <p:ext uri="{BB962C8B-B14F-4D97-AF65-F5344CB8AC3E}">
        <p14:creationId xmlns:p14="http://schemas.microsoft.com/office/powerpoint/2010/main" val="4082578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800" y="420375"/>
            <a:ext cx="3378393" cy="5509200"/>
          </a:xfrm>
          <a:prstGeom prst="rect">
            <a:avLst/>
          </a:prstGeom>
        </p:spPr>
        <p:txBody>
          <a:bodyPr wrap="square">
            <a:spAutoFit/>
          </a:bodyPr>
          <a:lstStyle/>
          <a:p>
            <a:r>
              <a:rPr lang="en-US" sz="4400" dirty="0"/>
              <a:t>What does the authentic practice </a:t>
            </a:r>
            <a:r>
              <a:rPr lang="en-US" sz="4400" dirty="0" smtClean="0"/>
              <a:t>of questioning           LOOK like &amp; SOUND like in </a:t>
            </a:r>
            <a:r>
              <a:rPr lang="en-US" sz="4400" dirty="0"/>
              <a:t>your classroom? </a:t>
            </a:r>
          </a:p>
        </p:txBody>
      </p:sp>
      <p:pic>
        <p:nvPicPr>
          <p:cNvPr id="4098" name="Picture 2" descr="Free illustration: Cartoon, Eyes, Look, Looking - Free Image o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0811" y="945022"/>
            <a:ext cx="4250171" cy="20453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ars - Free vector graphics on Pixab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4593" y="3384030"/>
            <a:ext cx="1939464" cy="2933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2808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Free photo: Fidget Spinner, Toy, Game, Trend - Free Image on ...">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394" y="289386"/>
            <a:ext cx="4513407" cy="270804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File:Candle-flame-no-reflection.jpg - Wikimedia Commons">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7775" y="1411915"/>
            <a:ext cx="4187825" cy="317103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File:Glass-of-water.jpg - Wikimedia Commons">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05100" y="3396342"/>
            <a:ext cx="2376728" cy="3077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0021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b="1" dirty="0">
                <a:solidFill>
                  <a:srgbClr val="0B5394"/>
                </a:solidFill>
                <a:latin typeface="Arial" panose="020B0604020202020204" pitchFamily="34" charset="0"/>
              </a:rPr>
              <a:t>Question Activity Instructions: </a:t>
            </a:r>
            <a:endParaRPr lang="en-US" dirty="0"/>
          </a:p>
        </p:txBody>
      </p:sp>
      <p:sp>
        <p:nvSpPr>
          <p:cNvPr id="3" name="Content Placeholder 2"/>
          <p:cNvSpPr>
            <a:spLocks noGrp="1"/>
          </p:cNvSpPr>
          <p:nvPr>
            <p:ph idx="1"/>
          </p:nvPr>
        </p:nvSpPr>
        <p:spPr>
          <a:xfrm>
            <a:off x="1251678" y="1874517"/>
            <a:ext cx="10178322" cy="4005075"/>
          </a:xfrm>
        </p:spPr>
        <p:txBody>
          <a:bodyPr>
            <a:normAutofit/>
          </a:bodyPr>
          <a:lstStyle/>
          <a:p>
            <a:pPr fontAlgn="base"/>
            <a:r>
              <a:rPr lang="en-US" sz="3600" dirty="0"/>
              <a:t>Split into 2 groups: </a:t>
            </a:r>
          </a:p>
          <a:p>
            <a:pPr lvl="1" fontAlgn="base"/>
            <a:r>
              <a:rPr lang="en-US" sz="3600" dirty="0"/>
              <a:t>Group 1   - Teacher Probing Questions </a:t>
            </a:r>
          </a:p>
          <a:p>
            <a:pPr lvl="1" fontAlgn="base"/>
            <a:r>
              <a:rPr lang="en-US" sz="3600" dirty="0"/>
              <a:t>Group 2 - Student Design Questions</a:t>
            </a:r>
          </a:p>
          <a:p>
            <a:pPr fontAlgn="base"/>
            <a:r>
              <a:rPr lang="en-US" sz="3600" dirty="0"/>
              <a:t>You will have ____ minutes to decide on questions to share with the whole group based on the video.</a:t>
            </a:r>
          </a:p>
          <a:p>
            <a:pPr marL="0" indent="0">
              <a:buNone/>
            </a:pPr>
            <a:endParaRPr lang="en-US" sz="3600" dirty="0"/>
          </a:p>
        </p:txBody>
      </p:sp>
    </p:spTree>
    <p:extLst>
      <p:ext uri="{BB962C8B-B14F-4D97-AF65-F5344CB8AC3E}">
        <p14:creationId xmlns:p14="http://schemas.microsoft.com/office/powerpoint/2010/main" val="33542427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1061404"/>
          </a:xfrm>
        </p:spPr>
        <p:txBody>
          <a:bodyPr>
            <a:normAutofit fontScale="90000"/>
          </a:bodyPr>
          <a:lstStyle/>
          <a:p>
            <a:r>
              <a:rPr lang="en-US" dirty="0"/>
              <a:t>Science &amp; Engineering Practices</a:t>
            </a:r>
            <a:br>
              <a:rPr lang="en-US" dirty="0"/>
            </a:br>
            <a:endParaRPr lang="en-US" dirty="0"/>
          </a:p>
        </p:txBody>
      </p:sp>
      <p:sp>
        <p:nvSpPr>
          <p:cNvPr id="4" name="Rectangle 3"/>
          <p:cNvSpPr/>
          <p:nvPr/>
        </p:nvSpPr>
        <p:spPr>
          <a:xfrm>
            <a:off x="1556083" y="1783680"/>
            <a:ext cx="9240253" cy="3067506"/>
          </a:xfrm>
          <a:prstGeom prst="rect">
            <a:avLst/>
          </a:prstGeom>
        </p:spPr>
        <p:txBody>
          <a:bodyPr wrap="square">
            <a:spAutoFit/>
          </a:bodyPr>
          <a:lstStyle/>
          <a:p>
            <a:pPr algn="ctr">
              <a:spcAft>
                <a:spcPts val="1600"/>
              </a:spcAft>
            </a:pPr>
            <a:r>
              <a:rPr lang="en-US" sz="4800" b="1" i="1" dirty="0">
                <a:solidFill>
                  <a:srgbClr val="0000FF"/>
                </a:solidFill>
                <a:latin typeface="Arial" panose="020B0604020202020204" pitchFamily="34" charset="0"/>
              </a:rPr>
              <a:t>What do science questions sound like in comparison to engineering questions?</a:t>
            </a:r>
            <a:endParaRPr lang="en-US" sz="4800" dirty="0"/>
          </a:p>
          <a:p>
            <a:r>
              <a:rPr lang="en-US" dirty="0"/>
              <a:t/>
            </a:r>
            <a:br>
              <a:rPr lang="en-US" dirty="0"/>
            </a:br>
            <a:endParaRPr lang="en-US" dirty="0"/>
          </a:p>
        </p:txBody>
      </p:sp>
      <p:pic>
        <p:nvPicPr>
          <p:cNvPr id="6150" name="Picture 6" descr="https://lh6.googleusercontent.com/khdoMc4VhkyzndlN5YjEh6RU9YaBRHwIx721DRlayp2PrLK61kdMG7j4Cu-8ctfc0SisxBPzscNwe7blSqNRSu8SlhBG6lziPpN_bxK9z4EvCBscdjptWFcmoe_KNEtoBZFhpGC9b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7175" y="4854078"/>
            <a:ext cx="1409700" cy="70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2867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Asking Questions and Defining Problems</a:t>
            </a:r>
            <a:r>
              <a:rPr lang="en-US" dirty="0"/>
              <a:t/>
            </a:r>
            <a:br>
              <a:rPr lang="en-US" dirty="0"/>
            </a:br>
            <a:r>
              <a:rPr lang="en-US" dirty="0"/>
              <a:t/>
            </a:r>
            <a:br>
              <a:rPr lang="en-US" dirty="0"/>
            </a:br>
            <a:endParaRPr lang="en-US" dirty="0"/>
          </a:p>
        </p:txBody>
      </p:sp>
      <p:sp>
        <p:nvSpPr>
          <p:cNvPr id="3" name="Content Placeholder 2"/>
          <p:cNvSpPr>
            <a:spLocks noGrp="1"/>
          </p:cNvSpPr>
          <p:nvPr>
            <p:ph idx="1"/>
          </p:nvPr>
        </p:nvSpPr>
        <p:spPr>
          <a:xfrm>
            <a:off x="1251678" y="1874517"/>
            <a:ext cx="3994090" cy="4005075"/>
          </a:xfrm>
        </p:spPr>
        <p:txBody>
          <a:bodyPr>
            <a:normAutofit lnSpcReduction="10000"/>
          </a:bodyPr>
          <a:lstStyle/>
          <a:p>
            <a:r>
              <a:rPr lang="en-US" b="1" dirty="0">
                <a:solidFill>
                  <a:schemeClr val="tx1"/>
                </a:solidFill>
                <a:latin typeface="Arial" panose="020B0604020202020204" pitchFamily="34" charset="0"/>
                <a:cs typeface="Arial" panose="020B0604020202020204" pitchFamily="34" charset="0"/>
              </a:rPr>
              <a:t>Science </a:t>
            </a:r>
            <a:endParaRPr lang="en-US" dirty="0">
              <a:solidFill>
                <a:schemeClr val="tx1"/>
              </a:solidFill>
              <a:latin typeface="Arial" panose="020B0604020202020204" pitchFamily="34" charset="0"/>
              <a:cs typeface="Arial" panose="020B0604020202020204" pitchFamily="34" charset="0"/>
            </a:endParaRPr>
          </a:p>
          <a:p>
            <a:pPr fontAlgn="base"/>
            <a:r>
              <a:rPr lang="en-US" dirty="0">
                <a:solidFill>
                  <a:schemeClr val="tx1"/>
                </a:solidFill>
                <a:latin typeface="Arial" panose="020B0604020202020204" pitchFamily="34" charset="0"/>
                <a:cs typeface="Arial" panose="020B0604020202020204" pitchFamily="34" charset="0"/>
              </a:rPr>
              <a:t>Begins with a question about a phenomenon</a:t>
            </a:r>
          </a:p>
          <a:p>
            <a:pPr fontAlgn="base"/>
            <a:r>
              <a:rPr lang="en-US" dirty="0">
                <a:solidFill>
                  <a:schemeClr val="tx1"/>
                </a:solidFill>
                <a:latin typeface="Arial" panose="020B0604020202020204" pitchFamily="34" charset="0"/>
                <a:cs typeface="Arial" panose="020B0604020202020204" pitchFamily="34" charset="0"/>
              </a:rPr>
              <a:t>Basic practice is the ability to formulate empirically answerable questions </a:t>
            </a:r>
          </a:p>
          <a:p>
            <a:pPr fontAlgn="base"/>
            <a:r>
              <a:rPr lang="en-US" dirty="0">
                <a:solidFill>
                  <a:schemeClr val="tx1"/>
                </a:solidFill>
                <a:latin typeface="Arial" panose="020B0604020202020204" pitchFamily="34" charset="0"/>
                <a:cs typeface="Arial" panose="020B0604020202020204" pitchFamily="34" charset="0"/>
              </a:rPr>
              <a:t>These questions: </a:t>
            </a:r>
          </a:p>
          <a:p>
            <a:pPr lvl="1" fontAlgn="base"/>
            <a:r>
              <a:rPr lang="en-US" sz="2000" dirty="0">
                <a:solidFill>
                  <a:schemeClr val="tx1"/>
                </a:solidFill>
                <a:latin typeface="Arial" panose="020B0604020202020204" pitchFamily="34" charset="0"/>
                <a:cs typeface="Arial" panose="020B0604020202020204" pitchFamily="34" charset="0"/>
              </a:rPr>
              <a:t>Establish what is already known</a:t>
            </a:r>
          </a:p>
          <a:p>
            <a:pPr lvl="1" fontAlgn="base"/>
            <a:r>
              <a:rPr lang="en-US" sz="2000" dirty="0">
                <a:solidFill>
                  <a:schemeClr val="tx1"/>
                </a:solidFill>
                <a:latin typeface="Arial" panose="020B0604020202020204" pitchFamily="34" charset="0"/>
                <a:cs typeface="Arial" panose="020B0604020202020204" pitchFamily="34" charset="0"/>
              </a:rPr>
              <a:t>Determine what questions have yet to be answered</a:t>
            </a:r>
          </a:p>
          <a:p>
            <a:pPr marL="0" indent="0">
              <a:buNone/>
            </a:pPr>
            <a:endParaRPr lang="en-US" dirty="0"/>
          </a:p>
        </p:txBody>
      </p:sp>
      <p:sp>
        <p:nvSpPr>
          <p:cNvPr id="4" name="TextBox 3"/>
          <p:cNvSpPr txBox="1"/>
          <p:nvPr/>
        </p:nvSpPr>
        <p:spPr>
          <a:xfrm>
            <a:off x="5951622" y="1874517"/>
            <a:ext cx="3914274" cy="3990836"/>
          </a:xfrm>
          <a:prstGeom prst="rect">
            <a:avLst/>
          </a:prstGeom>
          <a:noFill/>
        </p:spPr>
        <p:txBody>
          <a:bodyPr wrap="square" rtlCol="0">
            <a:spAutoFit/>
          </a:bodyPr>
          <a:lstStyle/>
          <a:p>
            <a:pPr>
              <a:spcAft>
                <a:spcPts val="1600"/>
              </a:spcAft>
            </a:pPr>
            <a:r>
              <a:rPr lang="en-US" sz="2000" b="1" dirty="0">
                <a:latin typeface="Arial" panose="020B0604020202020204" pitchFamily="34" charset="0"/>
                <a:cs typeface="Arial" panose="020B0604020202020204" pitchFamily="34" charset="0"/>
              </a:rPr>
              <a:t>Engineering </a:t>
            </a:r>
            <a:endParaRPr lang="en-US" sz="2000" dirty="0">
              <a:latin typeface="Arial" panose="020B0604020202020204" pitchFamily="34" charset="0"/>
              <a:cs typeface="Arial" panose="020B0604020202020204" pitchFamily="34" charset="0"/>
            </a:endParaRPr>
          </a:p>
          <a:p>
            <a:pPr fontAlgn="base">
              <a:buFont typeface="Arial" panose="020B0604020202020204" pitchFamily="34" charset="0"/>
              <a:buChar char="•"/>
            </a:pPr>
            <a:r>
              <a:rPr lang="en-US" sz="2000" dirty="0">
                <a:latin typeface="Arial" panose="020B0604020202020204" pitchFamily="34" charset="0"/>
                <a:cs typeface="Arial" panose="020B0604020202020204" pitchFamily="34" charset="0"/>
              </a:rPr>
              <a:t>Begins with a problem that needs to be </a:t>
            </a:r>
            <a:r>
              <a:rPr lang="en-US" sz="2000" dirty="0" smtClean="0">
                <a:latin typeface="Arial" panose="020B0604020202020204" pitchFamily="34" charset="0"/>
                <a:cs typeface="Arial" panose="020B0604020202020204" pitchFamily="34" charset="0"/>
              </a:rPr>
              <a:t>solved</a:t>
            </a:r>
          </a:p>
          <a:p>
            <a:pPr fontAlgn="base"/>
            <a:endParaRPr lang="en-US" sz="2000" dirty="0">
              <a:latin typeface="Arial" panose="020B0604020202020204" pitchFamily="34" charset="0"/>
              <a:cs typeface="Arial" panose="020B0604020202020204" pitchFamily="34" charset="0"/>
            </a:endParaRPr>
          </a:p>
          <a:p>
            <a:pPr fontAlgn="base">
              <a:buFont typeface="Arial" panose="020B0604020202020204" pitchFamily="34" charset="0"/>
              <a:buChar char="•"/>
            </a:pPr>
            <a:r>
              <a:rPr lang="en-US" sz="2000" dirty="0">
                <a:latin typeface="Arial" panose="020B0604020202020204" pitchFamily="34" charset="0"/>
                <a:cs typeface="Arial" panose="020B0604020202020204" pitchFamily="34" charset="0"/>
              </a:rPr>
              <a:t>Basic practice to ask questions to clarify the </a:t>
            </a:r>
            <a:r>
              <a:rPr lang="en-US" sz="2000" dirty="0" smtClean="0">
                <a:latin typeface="Arial" panose="020B0604020202020204" pitchFamily="34" charset="0"/>
                <a:cs typeface="Arial" panose="020B0604020202020204" pitchFamily="34" charset="0"/>
              </a:rPr>
              <a:t>problem</a:t>
            </a:r>
          </a:p>
          <a:p>
            <a:pPr fontAlgn="base"/>
            <a:endParaRPr lang="en-US" sz="2000" dirty="0">
              <a:latin typeface="Arial" panose="020B0604020202020204" pitchFamily="34" charset="0"/>
              <a:cs typeface="Arial" panose="020B0604020202020204" pitchFamily="34" charset="0"/>
            </a:endParaRPr>
          </a:p>
          <a:p>
            <a:pPr fontAlgn="base">
              <a:buFont typeface="Arial" panose="020B0604020202020204" pitchFamily="34" charset="0"/>
              <a:buChar char="•"/>
            </a:pPr>
            <a:r>
              <a:rPr lang="en-US" sz="2000" dirty="0">
                <a:latin typeface="Arial" panose="020B0604020202020204" pitchFamily="34" charset="0"/>
                <a:cs typeface="Arial" panose="020B0604020202020204" pitchFamily="34" charset="0"/>
              </a:rPr>
              <a:t>These questions also: </a:t>
            </a:r>
            <a:endParaRPr lang="en-US" sz="2000" dirty="0" smtClean="0">
              <a:latin typeface="Arial" panose="020B0604020202020204" pitchFamily="34" charset="0"/>
              <a:cs typeface="Arial" panose="020B0604020202020204" pitchFamily="34" charset="0"/>
            </a:endParaRPr>
          </a:p>
          <a:p>
            <a:pPr fontAlgn="base"/>
            <a:endParaRPr lang="en-US" sz="2000" dirty="0">
              <a:latin typeface="Arial" panose="020B0604020202020204" pitchFamily="34" charset="0"/>
              <a:cs typeface="Arial" panose="020B0604020202020204" pitchFamily="34" charset="0"/>
            </a:endParaRPr>
          </a:p>
          <a:p>
            <a:pPr lvl="1" fontAlgn="base"/>
            <a:r>
              <a:rPr lang="en-US" sz="2000" dirty="0" smtClean="0">
                <a:latin typeface="Arial" panose="020B0604020202020204" pitchFamily="34" charset="0"/>
                <a:cs typeface="Arial" panose="020B0604020202020204" pitchFamily="34" charset="0"/>
              </a:rPr>
              <a:t>- Determine </a:t>
            </a:r>
            <a:r>
              <a:rPr lang="en-US" sz="2000" dirty="0">
                <a:latin typeface="Arial" panose="020B0604020202020204" pitchFamily="34" charset="0"/>
                <a:cs typeface="Arial" panose="020B0604020202020204" pitchFamily="34" charset="0"/>
              </a:rPr>
              <a:t>criteria for a successful solution </a:t>
            </a:r>
          </a:p>
          <a:p>
            <a:pPr lvl="1" fontAlgn="base">
              <a:spcAft>
                <a:spcPts val="1600"/>
              </a:spcAft>
            </a:pPr>
            <a:r>
              <a:rPr lang="en-US" sz="2000" dirty="0" smtClean="0">
                <a:latin typeface="Arial" panose="020B0604020202020204" pitchFamily="34" charset="0"/>
                <a:cs typeface="Arial" panose="020B0604020202020204" pitchFamily="34" charset="0"/>
              </a:rPr>
              <a:t>- Identify </a:t>
            </a:r>
            <a:r>
              <a:rPr lang="en-US" sz="2000" dirty="0">
                <a:latin typeface="Arial" panose="020B0604020202020204" pitchFamily="34" charset="0"/>
                <a:cs typeface="Arial" panose="020B0604020202020204" pitchFamily="34" charset="0"/>
              </a:rPr>
              <a:t>constraints</a:t>
            </a:r>
          </a:p>
        </p:txBody>
      </p:sp>
      <p:pic>
        <p:nvPicPr>
          <p:cNvPr id="5" name="Picture 6" descr="https://lh6.googleusercontent.com/khdoMc4VhkyzndlN5YjEh6RU9YaBRHwIx721DRlayp2PrLK61kdMG7j4Cu-8ctfc0SisxBPzscNwe7blSqNRSu8SlhBG6lziPpN_bxK9z4EvCBscdjptWFcmoe_KNEtoBZFhpGC9b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0300" y="5879592"/>
            <a:ext cx="1409700" cy="70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017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grpSp>
        <p:nvGrpSpPr>
          <p:cNvPr id="19" name="Group 18"/>
          <p:cNvGrpSpPr/>
          <p:nvPr/>
        </p:nvGrpSpPr>
        <p:grpSpPr>
          <a:xfrm>
            <a:off x="4583" y="3453837"/>
            <a:ext cx="11868031" cy="3133713"/>
            <a:chOff x="0" y="1342583"/>
            <a:chExt cx="8901023" cy="2350285"/>
          </a:xfrm>
        </p:grpSpPr>
        <p:pic>
          <p:nvPicPr>
            <p:cNvPr id="3" name="Picture 2"/>
            <p:cNvPicPr>
              <a:picLocks noChangeAspect="1"/>
            </p:cNvPicPr>
            <p:nvPr/>
          </p:nvPicPr>
          <p:blipFill>
            <a:blip r:embed="rId3"/>
            <a:stretch>
              <a:fillRect/>
            </a:stretch>
          </p:blipFill>
          <p:spPr>
            <a:xfrm>
              <a:off x="0" y="1357875"/>
              <a:ext cx="999639" cy="1286714"/>
            </a:xfrm>
            <a:prstGeom prst="rect">
              <a:avLst/>
            </a:prstGeom>
          </p:spPr>
        </p:pic>
        <p:pic>
          <p:nvPicPr>
            <p:cNvPr id="4" name="Picture 3"/>
            <p:cNvPicPr>
              <a:picLocks noChangeAspect="1"/>
            </p:cNvPicPr>
            <p:nvPr/>
          </p:nvPicPr>
          <p:blipFill>
            <a:blip r:embed="rId4"/>
            <a:stretch>
              <a:fillRect/>
            </a:stretch>
          </p:blipFill>
          <p:spPr>
            <a:xfrm>
              <a:off x="992075" y="1357874"/>
              <a:ext cx="1009496" cy="1286715"/>
            </a:xfrm>
            <a:prstGeom prst="rect">
              <a:avLst/>
            </a:prstGeom>
          </p:spPr>
        </p:pic>
        <p:pic>
          <p:nvPicPr>
            <p:cNvPr id="5" name="Picture 4"/>
            <p:cNvPicPr>
              <a:picLocks noChangeAspect="1"/>
            </p:cNvPicPr>
            <p:nvPr/>
          </p:nvPicPr>
          <p:blipFill>
            <a:blip r:embed="rId5"/>
            <a:stretch>
              <a:fillRect/>
            </a:stretch>
          </p:blipFill>
          <p:spPr>
            <a:xfrm>
              <a:off x="2001571" y="1357873"/>
              <a:ext cx="1003114" cy="1286716"/>
            </a:xfrm>
            <a:prstGeom prst="rect">
              <a:avLst/>
            </a:prstGeom>
          </p:spPr>
        </p:pic>
        <p:pic>
          <p:nvPicPr>
            <p:cNvPr id="6" name="Picture 5"/>
            <p:cNvPicPr>
              <a:picLocks noChangeAspect="1"/>
            </p:cNvPicPr>
            <p:nvPr/>
          </p:nvPicPr>
          <p:blipFill>
            <a:blip r:embed="rId6"/>
            <a:stretch>
              <a:fillRect/>
            </a:stretch>
          </p:blipFill>
          <p:spPr>
            <a:xfrm>
              <a:off x="2993039" y="1357872"/>
              <a:ext cx="997862" cy="1286717"/>
            </a:xfrm>
            <a:prstGeom prst="rect">
              <a:avLst/>
            </a:prstGeom>
          </p:spPr>
        </p:pic>
        <p:pic>
          <p:nvPicPr>
            <p:cNvPr id="7" name="Picture 6"/>
            <p:cNvPicPr>
              <a:picLocks noChangeAspect="1"/>
            </p:cNvPicPr>
            <p:nvPr/>
          </p:nvPicPr>
          <p:blipFill>
            <a:blip r:embed="rId7"/>
            <a:stretch>
              <a:fillRect/>
            </a:stretch>
          </p:blipFill>
          <p:spPr>
            <a:xfrm>
              <a:off x="3984877" y="1350228"/>
              <a:ext cx="1013208" cy="1294361"/>
            </a:xfrm>
            <a:prstGeom prst="rect">
              <a:avLst/>
            </a:prstGeom>
          </p:spPr>
        </p:pic>
        <p:pic>
          <p:nvPicPr>
            <p:cNvPr id="8" name="Picture 7"/>
            <p:cNvPicPr>
              <a:picLocks noChangeAspect="1"/>
            </p:cNvPicPr>
            <p:nvPr/>
          </p:nvPicPr>
          <p:blipFill>
            <a:blip r:embed="rId8"/>
            <a:stretch>
              <a:fillRect/>
            </a:stretch>
          </p:blipFill>
          <p:spPr>
            <a:xfrm>
              <a:off x="4982369" y="1350228"/>
              <a:ext cx="1011369" cy="1286717"/>
            </a:xfrm>
            <a:prstGeom prst="rect">
              <a:avLst/>
            </a:prstGeom>
          </p:spPr>
        </p:pic>
        <p:pic>
          <p:nvPicPr>
            <p:cNvPr id="9" name="Picture 8"/>
            <p:cNvPicPr>
              <a:picLocks noChangeAspect="1"/>
            </p:cNvPicPr>
            <p:nvPr/>
          </p:nvPicPr>
          <p:blipFill>
            <a:blip r:embed="rId9"/>
            <a:stretch>
              <a:fillRect/>
            </a:stretch>
          </p:blipFill>
          <p:spPr>
            <a:xfrm>
              <a:off x="5993738" y="1342584"/>
              <a:ext cx="1001932" cy="1270689"/>
            </a:xfrm>
            <a:prstGeom prst="rect">
              <a:avLst/>
            </a:prstGeom>
          </p:spPr>
        </p:pic>
        <p:pic>
          <p:nvPicPr>
            <p:cNvPr id="10" name="Picture 9"/>
            <p:cNvPicPr>
              <a:picLocks noChangeAspect="1"/>
            </p:cNvPicPr>
            <p:nvPr/>
          </p:nvPicPr>
          <p:blipFill>
            <a:blip r:embed="rId10"/>
            <a:stretch>
              <a:fillRect/>
            </a:stretch>
          </p:blipFill>
          <p:spPr>
            <a:xfrm>
              <a:off x="7005106" y="1357872"/>
              <a:ext cx="981589" cy="1255401"/>
            </a:xfrm>
            <a:prstGeom prst="rect">
              <a:avLst/>
            </a:prstGeom>
          </p:spPr>
        </p:pic>
        <p:pic>
          <p:nvPicPr>
            <p:cNvPr id="11" name="Picture 10"/>
            <p:cNvPicPr>
              <a:picLocks noChangeAspect="1"/>
            </p:cNvPicPr>
            <p:nvPr/>
          </p:nvPicPr>
          <p:blipFill>
            <a:blip r:embed="rId11"/>
            <a:stretch>
              <a:fillRect/>
            </a:stretch>
          </p:blipFill>
          <p:spPr>
            <a:xfrm>
              <a:off x="7983323" y="1342583"/>
              <a:ext cx="917700" cy="1270689"/>
            </a:xfrm>
            <a:prstGeom prst="rect">
              <a:avLst/>
            </a:prstGeom>
          </p:spPr>
        </p:pic>
        <p:pic>
          <p:nvPicPr>
            <p:cNvPr id="12" name="Picture 11"/>
            <p:cNvPicPr>
              <a:picLocks noChangeAspect="1"/>
            </p:cNvPicPr>
            <p:nvPr/>
          </p:nvPicPr>
          <p:blipFill>
            <a:blip r:embed="rId12"/>
            <a:stretch>
              <a:fillRect/>
            </a:stretch>
          </p:blipFill>
          <p:spPr>
            <a:xfrm>
              <a:off x="335875" y="2806071"/>
              <a:ext cx="1164107" cy="857529"/>
            </a:xfrm>
            <a:prstGeom prst="rect">
              <a:avLst/>
            </a:prstGeom>
          </p:spPr>
        </p:pic>
        <p:pic>
          <p:nvPicPr>
            <p:cNvPr id="13" name="Picture 12"/>
            <p:cNvPicPr>
              <a:picLocks noChangeAspect="1"/>
            </p:cNvPicPr>
            <p:nvPr/>
          </p:nvPicPr>
          <p:blipFill>
            <a:blip r:embed="rId13"/>
            <a:stretch>
              <a:fillRect/>
            </a:stretch>
          </p:blipFill>
          <p:spPr>
            <a:xfrm>
              <a:off x="1537039" y="2826720"/>
              <a:ext cx="1177974" cy="857529"/>
            </a:xfrm>
            <a:prstGeom prst="rect">
              <a:avLst/>
            </a:prstGeom>
          </p:spPr>
        </p:pic>
        <p:pic>
          <p:nvPicPr>
            <p:cNvPr id="14" name="Picture 13"/>
            <p:cNvPicPr>
              <a:picLocks noChangeAspect="1"/>
            </p:cNvPicPr>
            <p:nvPr/>
          </p:nvPicPr>
          <p:blipFill>
            <a:blip r:embed="rId14"/>
            <a:stretch>
              <a:fillRect/>
            </a:stretch>
          </p:blipFill>
          <p:spPr>
            <a:xfrm>
              <a:off x="2758386" y="2825785"/>
              <a:ext cx="1119293" cy="857529"/>
            </a:xfrm>
            <a:prstGeom prst="rect">
              <a:avLst/>
            </a:prstGeom>
          </p:spPr>
        </p:pic>
        <p:pic>
          <p:nvPicPr>
            <p:cNvPr id="15" name="Picture 14"/>
            <p:cNvPicPr>
              <a:picLocks noChangeAspect="1"/>
            </p:cNvPicPr>
            <p:nvPr/>
          </p:nvPicPr>
          <p:blipFill>
            <a:blip r:embed="rId15"/>
            <a:stretch>
              <a:fillRect/>
            </a:stretch>
          </p:blipFill>
          <p:spPr>
            <a:xfrm>
              <a:off x="3907543" y="2815625"/>
              <a:ext cx="1199095" cy="877243"/>
            </a:xfrm>
            <a:prstGeom prst="rect">
              <a:avLst/>
            </a:prstGeom>
          </p:spPr>
        </p:pic>
        <p:pic>
          <p:nvPicPr>
            <p:cNvPr id="16" name="Picture 15"/>
            <p:cNvPicPr>
              <a:picLocks noChangeAspect="1"/>
            </p:cNvPicPr>
            <p:nvPr/>
          </p:nvPicPr>
          <p:blipFill>
            <a:blip r:embed="rId16"/>
            <a:stretch>
              <a:fillRect/>
            </a:stretch>
          </p:blipFill>
          <p:spPr>
            <a:xfrm>
              <a:off x="5150011" y="2825180"/>
              <a:ext cx="1164928" cy="858134"/>
            </a:xfrm>
            <a:prstGeom prst="rect">
              <a:avLst/>
            </a:prstGeom>
          </p:spPr>
        </p:pic>
        <p:pic>
          <p:nvPicPr>
            <p:cNvPr id="17" name="Picture 16"/>
            <p:cNvPicPr>
              <a:picLocks noChangeAspect="1"/>
            </p:cNvPicPr>
            <p:nvPr/>
          </p:nvPicPr>
          <p:blipFill>
            <a:blip r:embed="rId17"/>
            <a:stretch>
              <a:fillRect/>
            </a:stretch>
          </p:blipFill>
          <p:spPr>
            <a:xfrm>
              <a:off x="6358312" y="2825180"/>
              <a:ext cx="1162098" cy="859329"/>
            </a:xfrm>
            <a:prstGeom prst="rect">
              <a:avLst/>
            </a:prstGeom>
          </p:spPr>
        </p:pic>
        <p:pic>
          <p:nvPicPr>
            <p:cNvPr id="18" name="Picture 17"/>
            <p:cNvPicPr>
              <a:picLocks noChangeAspect="1"/>
            </p:cNvPicPr>
            <p:nvPr/>
          </p:nvPicPr>
          <p:blipFill>
            <a:blip r:embed="rId18"/>
            <a:stretch>
              <a:fillRect/>
            </a:stretch>
          </p:blipFill>
          <p:spPr>
            <a:xfrm>
              <a:off x="7555932" y="2825180"/>
              <a:ext cx="1151725" cy="838420"/>
            </a:xfrm>
            <a:prstGeom prst="rect">
              <a:avLst/>
            </a:prstGeom>
          </p:spPr>
        </p:pic>
      </p:grpSp>
      <p:sp>
        <p:nvSpPr>
          <p:cNvPr id="21" name="TextBox 20"/>
          <p:cNvSpPr txBox="1"/>
          <p:nvPr/>
        </p:nvSpPr>
        <p:spPr>
          <a:xfrm>
            <a:off x="1632857" y="535577"/>
            <a:ext cx="8908869" cy="1661993"/>
          </a:xfrm>
          <a:prstGeom prst="rect">
            <a:avLst/>
          </a:prstGeom>
          <a:noFill/>
        </p:spPr>
        <p:txBody>
          <a:bodyPr wrap="square" rtlCol="0">
            <a:spAutoFit/>
          </a:bodyPr>
          <a:lstStyle/>
          <a:p>
            <a:r>
              <a:rPr lang="en-US" sz="5100" cap="all" spc="200">
                <a:solidFill>
                  <a:srgbClr val="2A1A00"/>
                </a:solidFill>
                <a:latin typeface="Impact" panose="020B0806030902050204"/>
                <a:ea typeface="+mj-ea"/>
                <a:cs typeface="+mj-cs"/>
              </a:rPr>
              <a:t>The Habits</a:t>
            </a:r>
            <a:br>
              <a:rPr lang="en-US" sz="5100" cap="all" spc="200">
                <a:solidFill>
                  <a:srgbClr val="2A1A00"/>
                </a:solidFill>
                <a:latin typeface="Impact" panose="020B0806030902050204"/>
                <a:ea typeface="+mj-ea"/>
                <a:cs typeface="+mj-cs"/>
              </a:rPr>
            </a:br>
            <a:r>
              <a:rPr lang="en-US" sz="5100" cap="all" spc="200">
                <a:solidFill>
                  <a:srgbClr val="2A1A00"/>
                </a:solidFill>
                <a:latin typeface="Impact" panose="020B0806030902050204"/>
                <a:ea typeface="+mj-ea"/>
                <a:cs typeface="+mj-cs"/>
              </a:rPr>
              <a:t>	-Interaction &amp; Practice</a:t>
            </a:r>
            <a:endParaRPr lang="en-US" dirty="0"/>
          </a:p>
        </p:txBody>
      </p:sp>
    </p:spTree>
    <p:extLst>
      <p:ext uri="{BB962C8B-B14F-4D97-AF65-F5344CB8AC3E}">
        <p14:creationId xmlns:p14="http://schemas.microsoft.com/office/powerpoint/2010/main" val="25602179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Evaluations</a:t>
            </a:r>
            <a:endParaRPr lang="en-US" dirty="0"/>
          </a:p>
        </p:txBody>
      </p:sp>
      <p:sp>
        <p:nvSpPr>
          <p:cNvPr id="3" name="Content Placeholder 2"/>
          <p:cNvSpPr>
            <a:spLocks noGrp="1"/>
          </p:cNvSpPr>
          <p:nvPr>
            <p:ph idx="1"/>
          </p:nvPr>
        </p:nvSpPr>
        <p:spPr/>
        <p:txBody>
          <a:bodyPr>
            <a:noAutofit/>
          </a:bodyPr>
          <a:lstStyle/>
          <a:p>
            <a:pPr marL="0" indent="0">
              <a:buNone/>
            </a:pPr>
            <a:r>
              <a:rPr lang="en-US" sz="4000" dirty="0" smtClean="0">
                <a:solidFill>
                  <a:schemeClr val="tx1"/>
                </a:solidFill>
              </a:rPr>
              <a:t>Please turn in your evaluations!</a:t>
            </a:r>
          </a:p>
          <a:p>
            <a:pPr marL="0" indent="0">
              <a:buNone/>
            </a:pPr>
            <a:endParaRPr lang="en-US" sz="4000" dirty="0">
              <a:solidFill>
                <a:schemeClr val="tx1"/>
              </a:solidFill>
            </a:endParaRPr>
          </a:p>
          <a:p>
            <a:pPr marL="0" indent="0">
              <a:buNone/>
            </a:pPr>
            <a:r>
              <a:rPr lang="en-US" sz="4000" dirty="0" smtClean="0">
                <a:solidFill>
                  <a:schemeClr val="tx1"/>
                </a:solidFill>
              </a:rPr>
              <a:t>If you are a new teacher (New to Science or the District), please attend the New Science Teacher Meeting.</a:t>
            </a:r>
            <a:endParaRPr lang="en-US" sz="4000" dirty="0">
              <a:solidFill>
                <a:schemeClr val="tx1"/>
              </a:solidFill>
            </a:endParaRPr>
          </a:p>
        </p:txBody>
      </p:sp>
    </p:spTree>
    <p:extLst>
      <p:ext uri="{BB962C8B-B14F-4D97-AF65-F5344CB8AC3E}">
        <p14:creationId xmlns:p14="http://schemas.microsoft.com/office/powerpoint/2010/main" val="1922731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1080655"/>
          </a:xfrm>
        </p:spPr>
        <p:txBody>
          <a:bodyPr/>
          <a:lstStyle/>
          <a:p>
            <a:r>
              <a:rPr lang="en-US" dirty="0" smtClean="0"/>
              <a:t>Habits of Practice</a:t>
            </a:r>
            <a:endParaRPr lang="en-US" dirty="0"/>
          </a:p>
        </p:txBody>
      </p:sp>
      <p:sp>
        <p:nvSpPr>
          <p:cNvPr id="3" name="Content Placeholder 2"/>
          <p:cNvSpPr>
            <a:spLocks noGrp="1"/>
          </p:cNvSpPr>
          <p:nvPr>
            <p:ph idx="1"/>
          </p:nvPr>
        </p:nvSpPr>
        <p:spPr>
          <a:xfrm>
            <a:off x="1251678" y="1308100"/>
            <a:ext cx="10178322" cy="5054599"/>
          </a:xfrm>
        </p:spPr>
        <p:txBody>
          <a:bodyPr>
            <a:normAutofit/>
          </a:bodyPr>
          <a:lstStyle/>
          <a:p>
            <a:pPr marL="0" indent="0">
              <a:buNone/>
            </a:pPr>
            <a:r>
              <a:rPr lang="en-US" sz="3200" dirty="0" smtClean="0">
                <a:solidFill>
                  <a:schemeClr val="tx1"/>
                </a:solidFill>
                <a:latin typeface="Arial" panose="020B0604020202020204" pitchFamily="34" charset="0"/>
                <a:cs typeface="Arial" panose="020B0604020202020204" pitchFamily="34" charset="0"/>
              </a:rPr>
              <a:t>PRT/PTT for a short read</a:t>
            </a:r>
          </a:p>
          <a:p>
            <a:pPr marL="0" indent="0">
              <a:buNone/>
            </a:pPr>
            <a:r>
              <a:rPr lang="en-US" sz="3200" dirty="0" smtClean="0">
                <a:solidFill>
                  <a:schemeClr val="tx1"/>
                </a:solidFill>
                <a:latin typeface="Arial" panose="020B0604020202020204" pitchFamily="34" charset="0"/>
                <a:cs typeface="Arial" panose="020B0604020202020204" pitchFamily="34" charset="0"/>
              </a:rPr>
              <a:t>	-As you read, think about the following questions:</a:t>
            </a:r>
          </a:p>
          <a:p>
            <a:pPr marL="0" indent="0">
              <a:buNone/>
            </a:pPr>
            <a:r>
              <a:rPr lang="en-US" sz="3200" dirty="0">
                <a:solidFill>
                  <a:schemeClr val="tx1"/>
                </a:solidFill>
                <a:latin typeface="Arial" panose="020B0604020202020204" pitchFamily="34" charset="0"/>
                <a:cs typeface="Arial" panose="020B0604020202020204" pitchFamily="34" charset="0"/>
              </a:rPr>
              <a:t>	</a:t>
            </a:r>
            <a:r>
              <a:rPr lang="en-US" sz="3200" dirty="0" smtClean="0">
                <a:solidFill>
                  <a:schemeClr val="tx1"/>
                </a:solidFill>
                <a:latin typeface="Arial" panose="020B0604020202020204" pitchFamily="34" charset="0"/>
                <a:cs typeface="Arial" panose="020B0604020202020204" pitchFamily="34" charset="0"/>
              </a:rPr>
              <a:t>	</a:t>
            </a:r>
          </a:p>
          <a:p>
            <a:pPr marL="0" indent="0">
              <a:buNone/>
            </a:pPr>
            <a:r>
              <a:rPr lang="en-US" sz="3200" dirty="0">
                <a:solidFill>
                  <a:schemeClr val="tx1"/>
                </a:solidFill>
                <a:latin typeface="Arial" panose="020B0604020202020204" pitchFamily="34" charset="0"/>
                <a:cs typeface="Arial" panose="020B0604020202020204" pitchFamily="34" charset="0"/>
              </a:rPr>
              <a:t>	</a:t>
            </a:r>
            <a:r>
              <a:rPr lang="en-US" sz="3200" dirty="0" smtClean="0">
                <a:solidFill>
                  <a:schemeClr val="tx1"/>
                </a:solidFill>
                <a:latin typeface="Arial" panose="020B0604020202020204" pitchFamily="34" charset="0"/>
                <a:cs typeface="Arial" panose="020B0604020202020204" pitchFamily="34" charset="0"/>
              </a:rPr>
              <a:t>Which </a:t>
            </a:r>
            <a:r>
              <a:rPr lang="en-US" sz="3200" dirty="0" err="1" smtClean="0">
                <a:solidFill>
                  <a:schemeClr val="tx1"/>
                </a:solidFill>
                <a:latin typeface="Arial" panose="020B0604020202020204" pitchFamily="34" charset="0"/>
                <a:cs typeface="Arial" panose="020B0604020202020204" pitchFamily="34" charset="0"/>
              </a:rPr>
              <a:t>HoP’s</a:t>
            </a:r>
            <a:r>
              <a:rPr lang="en-US" sz="3200" dirty="0" smtClean="0">
                <a:solidFill>
                  <a:schemeClr val="tx1"/>
                </a:solidFill>
                <a:latin typeface="Arial" panose="020B0604020202020204" pitchFamily="34" charset="0"/>
                <a:cs typeface="Arial" panose="020B0604020202020204" pitchFamily="34" charset="0"/>
              </a:rPr>
              <a:t> you incorporate or try to 			incorporate in your own practice? Why?</a:t>
            </a:r>
          </a:p>
          <a:p>
            <a:pPr marL="0" indent="0">
              <a:buNone/>
            </a:pPr>
            <a:endParaRPr lang="en-US" sz="3200" dirty="0" smtClean="0">
              <a:solidFill>
                <a:schemeClr val="tx1"/>
              </a:solidFill>
              <a:latin typeface="Arial" panose="020B0604020202020204" pitchFamily="34" charset="0"/>
              <a:cs typeface="Arial" panose="020B0604020202020204" pitchFamily="34" charset="0"/>
            </a:endParaRPr>
          </a:p>
          <a:p>
            <a:pPr marL="0" indent="0">
              <a:buNone/>
            </a:pPr>
            <a:r>
              <a:rPr lang="en-US" sz="3200" dirty="0">
                <a:solidFill>
                  <a:schemeClr val="tx1"/>
                </a:solidFill>
                <a:latin typeface="Arial" panose="020B0604020202020204" pitchFamily="34" charset="0"/>
                <a:cs typeface="Arial" panose="020B0604020202020204" pitchFamily="34" charset="0"/>
              </a:rPr>
              <a:t>	</a:t>
            </a:r>
            <a:r>
              <a:rPr lang="en-US" sz="3200" dirty="0" smtClean="0">
                <a:solidFill>
                  <a:schemeClr val="tx1"/>
                </a:solidFill>
                <a:latin typeface="Arial" panose="020B0604020202020204" pitchFamily="34" charset="0"/>
                <a:cs typeface="Arial" panose="020B0604020202020204" pitchFamily="34" charset="0"/>
              </a:rPr>
              <a:t>Which ones do you not use as much? Why?</a:t>
            </a:r>
          </a:p>
        </p:txBody>
      </p:sp>
    </p:spTree>
    <p:extLst>
      <p:ext uri="{BB962C8B-B14F-4D97-AF65-F5344CB8AC3E}">
        <p14:creationId xmlns:p14="http://schemas.microsoft.com/office/powerpoint/2010/main" val="2302584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1167015"/>
          </a:xfrm>
        </p:spPr>
        <p:txBody>
          <a:bodyPr/>
          <a:lstStyle/>
          <a:p>
            <a:r>
              <a:rPr lang="en-US" dirty="0"/>
              <a:t>Habits of Practice</a:t>
            </a:r>
          </a:p>
        </p:txBody>
      </p:sp>
      <p:sp>
        <p:nvSpPr>
          <p:cNvPr id="3" name="Content Placeholder 2"/>
          <p:cNvSpPr>
            <a:spLocks noGrp="1"/>
          </p:cNvSpPr>
          <p:nvPr>
            <p:ph idx="1"/>
          </p:nvPr>
        </p:nvSpPr>
        <p:spPr/>
        <p:txBody>
          <a:bodyPr>
            <a:normAutofit/>
          </a:bodyPr>
          <a:lstStyle/>
          <a:p>
            <a:pPr marL="0" indent="0">
              <a:buNone/>
            </a:pPr>
            <a:r>
              <a:rPr lang="en-US" sz="4000" dirty="0">
                <a:solidFill>
                  <a:schemeClr val="tx1"/>
                </a:solidFill>
                <a:latin typeface="Arial" panose="020B0604020202020204" pitchFamily="34" charset="0"/>
                <a:cs typeface="Arial" panose="020B0604020202020204" pitchFamily="34" charset="0"/>
              </a:rPr>
              <a:t>Move to a </a:t>
            </a:r>
            <a:r>
              <a:rPr lang="en-US" sz="4000" dirty="0" err="1">
                <a:solidFill>
                  <a:schemeClr val="tx1"/>
                </a:solidFill>
                <a:latin typeface="Arial" panose="020B0604020202020204" pitchFamily="34" charset="0"/>
                <a:cs typeface="Arial" panose="020B0604020202020204" pitchFamily="34" charset="0"/>
              </a:rPr>
              <a:t>HoP</a:t>
            </a:r>
            <a:r>
              <a:rPr lang="en-US" sz="4000" dirty="0">
                <a:solidFill>
                  <a:schemeClr val="tx1"/>
                </a:solidFill>
                <a:latin typeface="Arial" panose="020B0604020202020204" pitchFamily="34" charset="0"/>
                <a:cs typeface="Arial" panose="020B0604020202020204" pitchFamily="34" charset="0"/>
              </a:rPr>
              <a:t> posted in the room, mark on the continuum 0 to 4 where you are in your practice. Move to open </a:t>
            </a:r>
            <a:r>
              <a:rPr lang="en-US" sz="4000" dirty="0" err="1">
                <a:solidFill>
                  <a:schemeClr val="tx1"/>
                </a:solidFill>
                <a:latin typeface="Arial" panose="020B0604020202020204" pitchFamily="34" charset="0"/>
                <a:cs typeface="Arial" panose="020B0604020202020204" pitchFamily="34" charset="0"/>
              </a:rPr>
              <a:t>HoP’s</a:t>
            </a:r>
            <a:r>
              <a:rPr lang="en-US" sz="4000" dirty="0">
                <a:solidFill>
                  <a:schemeClr val="tx1"/>
                </a:solidFill>
                <a:latin typeface="Arial" panose="020B0604020202020204" pitchFamily="34" charset="0"/>
                <a:cs typeface="Arial" panose="020B0604020202020204" pitchFamily="34" charset="0"/>
              </a:rPr>
              <a:t> as they are </a:t>
            </a:r>
            <a:r>
              <a:rPr lang="en-US" sz="4000" dirty="0" smtClean="0">
                <a:solidFill>
                  <a:schemeClr val="tx1"/>
                </a:solidFill>
                <a:latin typeface="Arial" panose="020B0604020202020204" pitchFamily="34" charset="0"/>
                <a:cs typeface="Arial" panose="020B0604020202020204" pitchFamily="34" charset="0"/>
              </a:rPr>
              <a:t>vacated.</a:t>
            </a:r>
            <a:endParaRPr lang="en-US"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5455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1281315"/>
          </a:xfrm>
        </p:spPr>
        <p:txBody>
          <a:bodyPr/>
          <a:lstStyle/>
          <a:p>
            <a:r>
              <a:rPr lang="en-US" dirty="0" smtClean="0"/>
              <a:t>Hcde Productive Engagement</a:t>
            </a:r>
            <a:endParaRPr lang="en-US" dirty="0"/>
          </a:p>
        </p:txBody>
      </p:sp>
      <p:sp>
        <p:nvSpPr>
          <p:cNvPr id="3" name="Content Placeholder 2"/>
          <p:cNvSpPr>
            <a:spLocks noGrp="1"/>
          </p:cNvSpPr>
          <p:nvPr>
            <p:ph idx="1"/>
          </p:nvPr>
        </p:nvSpPr>
        <p:spPr>
          <a:xfrm>
            <a:off x="1251678" y="1663701"/>
            <a:ext cx="10178322" cy="4215892"/>
          </a:xfrm>
        </p:spPr>
        <p:txBody>
          <a:bodyPr>
            <a:normAutofit/>
          </a:bodyPr>
          <a:lstStyle/>
          <a:p>
            <a:pPr marL="0" indent="0">
              <a:buNone/>
            </a:pPr>
            <a:r>
              <a:rPr lang="en-US" sz="4400" dirty="0" smtClean="0">
                <a:solidFill>
                  <a:schemeClr val="tx1"/>
                </a:solidFill>
                <a:latin typeface="Arial" panose="020B0604020202020204" pitchFamily="34" charset="0"/>
                <a:cs typeface="Arial" panose="020B0604020202020204" pitchFamily="34" charset="0"/>
              </a:rPr>
              <a:t>Engagement vs. Productive Engagement</a:t>
            </a:r>
          </a:p>
          <a:p>
            <a:pPr marL="0" indent="0">
              <a:buNone/>
            </a:pPr>
            <a:endParaRPr lang="en-US" sz="4400" dirty="0">
              <a:solidFill>
                <a:schemeClr val="tx1"/>
              </a:solidFill>
              <a:latin typeface="Arial" panose="020B0604020202020204" pitchFamily="34" charset="0"/>
              <a:cs typeface="Arial" panose="020B0604020202020204" pitchFamily="34" charset="0"/>
            </a:endParaRPr>
          </a:p>
          <a:p>
            <a:pPr marL="0" indent="0">
              <a:buNone/>
            </a:pPr>
            <a:r>
              <a:rPr lang="en-US" sz="4400" dirty="0" smtClean="0">
                <a:solidFill>
                  <a:schemeClr val="tx1"/>
                </a:solidFill>
                <a:latin typeface="Arial" panose="020B0604020202020204" pitchFamily="34" charset="0"/>
                <a:cs typeface="Arial" panose="020B0604020202020204" pitchFamily="34" charset="0"/>
              </a:rPr>
              <a:t>Productive Engagement as defined by you and your peers</a:t>
            </a:r>
            <a:endParaRPr lang="en-US" sz="4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3378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Hcde Productive Engagement</a:t>
            </a:r>
          </a:p>
        </p:txBody>
      </p:sp>
      <p:sp>
        <p:nvSpPr>
          <p:cNvPr id="3" name="Content Placeholder 2"/>
          <p:cNvSpPr>
            <a:spLocks noGrp="1"/>
          </p:cNvSpPr>
          <p:nvPr>
            <p:ph idx="1"/>
          </p:nvPr>
        </p:nvSpPr>
        <p:spPr/>
        <p:txBody>
          <a:bodyPr>
            <a:normAutofit/>
          </a:bodyPr>
          <a:lstStyle/>
          <a:p>
            <a:pPr marL="0" indent="0">
              <a:buNone/>
            </a:pP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3095875"/>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TM10001106[[fn=Badge]]</Template>
  <TotalTime>811</TotalTime>
  <Words>1423</Words>
  <Application>Microsoft Office PowerPoint</Application>
  <PresentationFormat>Widescreen</PresentationFormat>
  <Paragraphs>233</Paragraphs>
  <Slides>50</Slides>
  <Notes>14</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Gill Sans MT</vt:lpstr>
      <vt:lpstr>Impact</vt:lpstr>
      <vt:lpstr>Badge</vt:lpstr>
      <vt:lpstr>Welcome to HCDE System Wide Professional Learning</vt:lpstr>
      <vt:lpstr>Welcome and Icebreaker</vt:lpstr>
      <vt:lpstr>Agenda for the Day</vt:lpstr>
      <vt:lpstr>Resource Review</vt:lpstr>
      <vt:lpstr>PowerPoint Presentation</vt:lpstr>
      <vt:lpstr>Habits of Practice</vt:lpstr>
      <vt:lpstr>Habits of Practice</vt:lpstr>
      <vt:lpstr>Hcde Productive Engagement</vt:lpstr>
      <vt:lpstr>Hcde Productive Engagement</vt:lpstr>
      <vt:lpstr>PowerPoint Presentation</vt:lpstr>
      <vt:lpstr>The Great American Solar Eclipse</vt:lpstr>
      <vt:lpstr>The Simpsons- Mr. Burns’ Eclipse</vt:lpstr>
      <vt:lpstr>Focus Question (s):</vt:lpstr>
      <vt:lpstr>Modeling a Solar Eclipse</vt:lpstr>
      <vt:lpstr>Making an eclipse Happen</vt:lpstr>
      <vt:lpstr>Making an eclipse Happen</vt:lpstr>
      <vt:lpstr>Making an eclipse Happen</vt:lpstr>
      <vt:lpstr>Simulations</vt:lpstr>
      <vt:lpstr>Interactive Map</vt:lpstr>
      <vt:lpstr>Solar Eclipses for Beginners</vt:lpstr>
      <vt:lpstr>Video Resource</vt:lpstr>
      <vt:lpstr>Create an Artifact</vt:lpstr>
      <vt:lpstr>How to Make a Pin Hole Camera</vt:lpstr>
      <vt:lpstr>How to Make a Pin Hole Camera</vt:lpstr>
      <vt:lpstr>How to Make a Pin Hole Camera</vt:lpstr>
      <vt:lpstr>Problems with Viewing the Eclipse…</vt:lpstr>
      <vt:lpstr>Eclipse Safety</vt:lpstr>
      <vt:lpstr>Eclipse Safety Nasa Video</vt:lpstr>
      <vt:lpstr>Online Resources</vt:lpstr>
      <vt:lpstr>A Look at the New  Science Standards  </vt:lpstr>
      <vt:lpstr>Ideas Driving the Development of the Standards are:</vt:lpstr>
      <vt:lpstr>A Look at  the  Three  Dimensions</vt:lpstr>
      <vt:lpstr>PowerPoint Presentation</vt:lpstr>
      <vt:lpstr>Cross Cutting Concepts (CCC)</vt:lpstr>
      <vt:lpstr>Disciplinary Core Ideas (DCI) </vt:lpstr>
      <vt:lpstr>Mathematical and Literacy Skills for  Science Proficiency</vt:lpstr>
      <vt:lpstr>Mathematical and Literacy Skills for  Science Proficiency</vt:lpstr>
      <vt:lpstr>Looking Ahead to the Transition</vt:lpstr>
      <vt:lpstr>Lunch</vt:lpstr>
      <vt:lpstr>PowerPoint Presentation</vt:lpstr>
      <vt:lpstr>PowerPoint Presentation</vt:lpstr>
      <vt:lpstr>Tips for Developing Scientific Thinking with Effective Questions</vt:lpstr>
      <vt:lpstr>Asking Questions</vt:lpstr>
      <vt:lpstr>PowerPoint Presentation</vt:lpstr>
      <vt:lpstr>PowerPoint Presentation</vt:lpstr>
      <vt:lpstr>PowerPoint Presentation</vt:lpstr>
      <vt:lpstr>Question Activity Instructions: </vt:lpstr>
      <vt:lpstr>Science &amp; Engineering Practices </vt:lpstr>
      <vt:lpstr>Asking Questions and Defining Problems  </vt:lpstr>
      <vt:lpstr>Evaluations</vt:lpstr>
    </vt:vector>
  </TitlesOfParts>
  <Company>Hamilton Co. Dept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Great American Solar Eclipse</dc:title>
  <dc:creator>GOAD ANTHONY</dc:creator>
  <cp:lastModifiedBy>GOAD ANTHONY</cp:lastModifiedBy>
  <cp:revision>39</cp:revision>
  <dcterms:created xsi:type="dcterms:W3CDTF">2017-07-31T14:39:52Z</dcterms:created>
  <dcterms:modified xsi:type="dcterms:W3CDTF">2017-08-07T02:00:14Z</dcterms:modified>
</cp:coreProperties>
</file>