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15.xml" ContentType="application/vnd.openxmlformats-officedocument.presentationml.notesSlide+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7"/>
  </p:notesMasterIdLst>
  <p:handoutMasterIdLst>
    <p:handoutMasterId r:id="rId18"/>
  </p:handoutMasterIdLst>
  <p:sldIdLst>
    <p:sldId id="256" r:id="rId2"/>
    <p:sldId id="273" r:id="rId3"/>
    <p:sldId id="274" r:id="rId4"/>
    <p:sldId id="271" r:id="rId5"/>
    <p:sldId id="272" r:id="rId6"/>
    <p:sldId id="276" r:id="rId7"/>
    <p:sldId id="259" r:id="rId8"/>
    <p:sldId id="260" r:id="rId9"/>
    <p:sldId id="262" r:id="rId10"/>
    <p:sldId id="261" r:id="rId11"/>
    <p:sldId id="264" r:id="rId12"/>
    <p:sldId id="265" r:id="rId13"/>
    <p:sldId id="267" r:id="rId14"/>
    <p:sldId id="268" r:id="rId15"/>
    <p:sldId id="275" r:id="rId1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3" d="2"/>
        <a:sy n="3" d="2"/>
      </p:scale>
      <p:origin x="0" y="0"/>
    </p:cViewPr>
  </p:notesTextViewPr>
  <p:notesViewPr>
    <p:cSldViewPr>
      <p:cViewPr varScale="1">
        <p:scale>
          <a:sx n="53" d="100"/>
          <a:sy n="53" d="100"/>
        </p:scale>
        <p:origin x="2844" y="8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53AB230A-431A-432F-8590-3E0F3AB911FC}" type="datetimeFigureOut">
              <a:rPr lang="en-US" smtClean="0"/>
              <a:t>8/30/2016</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168FB85C-FB0A-4E88-838C-3B9B00636446}" type="slidenum">
              <a:rPr lang="en-US" smtClean="0"/>
              <a:t>‹#›</a:t>
            </a:fld>
            <a:endParaRPr lang="en-US"/>
          </a:p>
        </p:txBody>
      </p:sp>
    </p:spTree>
    <p:extLst>
      <p:ext uri="{BB962C8B-B14F-4D97-AF65-F5344CB8AC3E}">
        <p14:creationId xmlns:p14="http://schemas.microsoft.com/office/powerpoint/2010/main" val="2380079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17" tIns="46659" rIns="93317" bIns="46659" rtlCol="0"/>
          <a:lstStyle>
            <a:lvl1pPr algn="r">
              <a:defRPr sz="1200"/>
            </a:lvl1pPr>
          </a:lstStyle>
          <a:p>
            <a:fld id="{288AC48C-C65A-45D6-B789-4DDF91A60B40}" type="datetimeFigureOut">
              <a:rPr lang="en-US" smtClean="0"/>
              <a:t>8/30/2016</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7" tIns="46659" rIns="93317" bIns="46659" rtlCol="0" anchor="b"/>
          <a:lstStyle>
            <a:lvl1pPr algn="r">
              <a:defRPr sz="1200"/>
            </a:lvl1pPr>
          </a:lstStyle>
          <a:p>
            <a:fld id="{15C723D3-41D2-40A9-A133-C5352965F31C}" type="slidenum">
              <a:rPr lang="en-US" smtClean="0"/>
              <a:t>‹#›</a:t>
            </a:fld>
            <a:endParaRPr lang="en-US"/>
          </a:p>
        </p:txBody>
      </p:sp>
    </p:spTree>
    <p:extLst>
      <p:ext uri="{BB962C8B-B14F-4D97-AF65-F5344CB8AC3E}">
        <p14:creationId xmlns:p14="http://schemas.microsoft.com/office/powerpoint/2010/main" val="2141493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9.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z="1400" dirty="0"/>
              <a:t>Slide 1:  Opening Visual </a:t>
            </a:r>
          </a:p>
          <a:p>
            <a:endParaRPr lang="en-US" sz="1400" dirty="0"/>
          </a:p>
          <a:p>
            <a:pPr marL="173298" indent="-173298">
              <a:buFont typeface="Arial" panose="020B0604020202020204" pitchFamily="34" charset="0"/>
              <a:buChar char="•"/>
            </a:pPr>
            <a:r>
              <a:rPr lang="en-US" sz="1400" dirty="0"/>
              <a:t>Welcome teachers as they enter.</a:t>
            </a:r>
          </a:p>
          <a:p>
            <a:pPr marL="178574" indent="-178574">
              <a:buFont typeface="Arial" panose="020B0604020202020204" pitchFamily="34" charset="0"/>
              <a:buChar char="•"/>
            </a:pPr>
            <a:r>
              <a:rPr lang="en-US" sz="1400" dirty="0"/>
              <a:t>Teachers in mixed groups of schools and grade/course levels.</a:t>
            </a:r>
          </a:p>
          <a:p>
            <a:pPr marL="178574" indent="-178574">
              <a:buFont typeface="Arial" panose="020B0604020202020204" pitchFamily="34" charset="0"/>
              <a:buChar char="•"/>
            </a:pPr>
            <a:r>
              <a:rPr lang="en-US" sz="1400" dirty="0"/>
              <a:t>Pass out Evaluations.</a:t>
            </a:r>
          </a:p>
          <a:p>
            <a:pPr marL="178574" indent="-178574">
              <a:buFont typeface="Arial" panose="020B0604020202020204" pitchFamily="34" charset="0"/>
              <a:buChar char="•"/>
            </a:pPr>
            <a:r>
              <a:rPr lang="en-US" sz="1400" dirty="0"/>
              <a:t>Start on time!  Introduce yourself.</a:t>
            </a:r>
          </a:p>
          <a:p>
            <a:endParaRPr lang="en-US" dirty="0"/>
          </a:p>
        </p:txBody>
      </p:sp>
      <p:sp>
        <p:nvSpPr>
          <p:cNvPr id="4" name="Slide Number Placeholder 3"/>
          <p:cNvSpPr>
            <a:spLocks noGrp="1"/>
          </p:cNvSpPr>
          <p:nvPr>
            <p:ph type="sldNum" sz="quarter" idx="10"/>
          </p:nvPr>
        </p:nvSpPr>
        <p:spPr/>
        <p:txBody>
          <a:bodyPr/>
          <a:lstStyle/>
          <a:p>
            <a:fld id="{15C723D3-41D2-40A9-A133-C5352965F31C}" type="slidenum">
              <a:rPr lang="en-US" smtClean="0"/>
              <a:t>1</a:t>
            </a:fld>
            <a:endParaRPr lang="en-US"/>
          </a:p>
        </p:txBody>
      </p:sp>
    </p:spTree>
    <p:extLst>
      <p:ext uri="{BB962C8B-B14F-4D97-AF65-F5344CB8AC3E}">
        <p14:creationId xmlns:p14="http://schemas.microsoft.com/office/powerpoint/2010/main" val="2625026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z="1400" dirty="0"/>
              <a:t>Slide 7: Essential Questions for our Learning (3-5 min)</a:t>
            </a:r>
          </a:p>
          <a:p>
            <a:endParaRPr lang="en-US" sz="1400" dirty="0"/>
          </a:p>
          <a:p>
            <a:pPr marL="174970" indent="-174970">
              <a:buFont typeface="Arial" panose="020B0604020202020204" pitchFamily="34" charset="0"/>
              <a:buChar char="•"/>
            </a:pPr>
            <a:r>
              <a:rPr lang="en-US" sz="1400" dirty="0"/>
              <a:t>How do I assure that inquiry-based learning experiences will help my students reach specific learning outcomes?</a:t>
            </a:r>
          </a:p>
          <a:p>
            <a:pPr marL="174970" indent="-174970">
              <a:buFont typeface="Arial" panose="020B0604020202020204" pitchFamily="34" charset="0"/>
              <a:buChar char="•"/>
            </a:pPr>
            <a:r>
              <a:rPr lang="en-US" sz="1400" dirty="0"/>
              <a:t>How can I formatively assess my students in ways that provide actionable data?</a:t>
            </a:r>
          </a:p>
          <a:p>
            <a:pPr marL="174970" indent="-174970">
              <a:buFont typeface="Arial" panose="020B0604020202020204" pitchFamily="34" charset="0"/>
              <a:buChar char="•"/>
            </a:pPr>
            <a:r>
              <a:rPr lang="en-US" sz="1400" dirty="0"/>
              <a:t>How can differentiation help me move </a:t>
            </a:r>
            <a:r>
              <a:rPr lang="en-US" sz="1400" u="sng" dirty="0"/>
              <a:t>all</a:t>
            </a:r>
            <a:r>
              <a:rPr lang="en-US" sz="1400" dirty="0"/>
              <a:t> students toward a core science goal?</a:t>
            </a:r>
          </a:p>
          <a:p>
            <a:r>
              <a:rPr lang="en-US" sz="1400" b="1" dirty="0"/>
              <a:t> </a:t>
            </a:r>
            <a:endParaRPr lang="en-US" sz="1400" dirty="0"/>
          </a:p>
          <a:p>
            <a:pPr marL="291616" indent="-291616">
              <a:buFont typeface="Arial" panose="020B0604020202020204" pitchFamily="34" charset="0"/>
              <a:buChar char="•"/>
            </a:pPr>
            <a:r>
              <a:rPr lang="en-US" sz="1400" dirty="0"/>
              <a:t>Briefly describe the structure of our learning for the year.  The first question will be our central question for all learning.  The other two will help us achieve the first one and will be embedded in the general learning.  Teachers will choose which question (2 or 3) that they want to investigate more.  Interest groups will be formed during district in-service and throughout the year based on either formative assessment or differentiation.</a:t>
            </a:r>
          </a:p>
          <a:p>
            <a:endParaRPr lang="en-US" dirty="0"/>
          </a:p>
        </p:txBody>
      </p:sp>
      <p:sp>
        <p:nvSpPr>
          <p:cNvPr id="4" name="Slide Number Placeholder 3"/>
          <p:cNvSpPr>
            <a:spLocks noGrp="1"/>
          </p:cNvSpPr>
          <p:nvPr>
            <p:ph type="sldNum" sz="quarter" idx="10"/>
          </p:nvPr>
        </p:nvSpPr>
        <p:spPr/>
        <p:txBody>
          <a:bodyPr/>
          <a:lstStyle/>
          <a:p>
            <a:fld id="{15C723D3-41D2-40A9-A133-C5352965F31C}" type="slidenum">
              <a:rPr lang="en-US" smtClean="0"/>
              <a:t>10</a:t>
            </a:fld>
            <a:endParaRPr lang="en-US"/>
          </a:p>
        </p:txBody>
      </p:sp>
    </p:spTree>
    <p:extLst>
      <p:ext uri="{BB962C8B-B14F-4D97-AF65-F5344CB8AC3E}">
        <p14:creationId xmlns:p14="http://schemas.microsoft.com/office/powerpoint/2010/main" val="3836231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z="1600" dirty="0"/>
              <a:t>Slide 8: Engaging in Science as a Learner (60 min)</a:t>
            </a:r>
          </a:p>
          <a:p>
            <a:endParaRPr lang="en-US" sz="1600" dirty="0"/>
          </a:p>
          <a:p>
            <a:pPr marL="174970" indent="-174970">
              <a:buFont typeface="Arial" panose="020B0604020202020204" pitchFamily="34" charset="0"/>
              <a:buChar char="•"/>
            </a:pPr>
            <a:r>
              <a:rPr lang="en-US" sz="1600" dirty="0"/>
              <a:t>Select a Task from ADI that will promote high levels of engagement, inquiry, and curiosity.  Only go through the first 5 stages.  During the task utilize the following instructional practices:</a:t>
            </a:r>
          </a:p>
          <a:p>
            <a:pPr lvl="0"/>
            <a:r>
              <a:rPr lang="en-US" sz="1600" dirty="0"/>
              <a:t>          - Accountable Talk (Structured Science Talk, Go-Around, 5</a:t>
            </a:r>
          </a:p>
          <a:p>
            <a:pPr lvl="0"/>
            <a:r>
              <a:rPr lang="en-US" sz="1600" dirty="0"/>
              <a:t>             Talk Moves)</a:t>
            </a:r>
          </a:p>
          <a:p>
            <a:pPr lvl="0"/>
            <a:r>
              <a:rPr lang="en-US" sz="1600" dirty="0"/>
              <a:t>          - Authentic Note-booking</a:t>
            </a:r>
          </a:p>
          <a:p>
            <a:pPr lvl="0"/>
            <a:r>
              <a:rPr lang="en-US" sz="1600" dirty="0"/>
              <a:t>          - Public Record</a:t>
            </a:r>
          </a:p>
          <a:p>
            <a:pPr lvl="0"/>
            <a:r>
              <a:rPr lang="en-US" sz="1600" dirty="0"/>
              <a:t>          - </a:t>
            </a:r>
            <a:r>
              <a:rPr lang="en-US" sz="1600" u="sng" dirty="0"/>
              <a:t>Selecting, Sequencing and Connecting Ideas</a:t>
            </a:r>
            <a:endParaRPr lang="en-US" sz="1600" dirty="0"/>
          </a:p>
          <a:p>
            <a:endParaRPr lang="en-US" dirty="0"/>
          </a:p>
        </p:txBody>
      </p:sp>
      <p:sp>
        <p:nvSpPr>
          <p:cNvPr id="4" name="Slide Number Placeholder 3"/>
          <p:cNvSpPr>
            <a:spLocks noGrp="1"/>
          </p:cNvSpPr>
          <p:nvPr>
            <p:ph type="sldNum" sz="quarter" idx="10"/>
          </p:nvPr>
        </p:nvSpPr>
        <p:spPr/>
        <p:txBody>
          <a:bodyPr/>
          <a:lstStyle/>
          <a:p>
            <a:fld id="{15C723D3-41D2-40A9-A133-C5352965F31C}" type="slidenum">
              <a:rPr lang="en-US" smtClean="0"/>
              <a:t>11</a:t>
            </a:fld>
            <a:endParaRPr lang="en-US"/>
          </a:p>
        </p:txBody>
      </p:sp>
    </p:spTree>
    <p:extLst>
      <p:ext uri="{BB962C8B-B14F-4D97-AF65-F5344CB8AC3E}">
        <p14:creationId xmlns:p14="http://schemas.microsoft.com/office/powerpoint/2010/main" val="437797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z="1400" dirty="0"/>
              <a:t>Slide 9: Debriefing the Lesson (20 min)</a:t>
            </a:r>
          </a:p>
          <a:p>
            <a:r>
              <a:rPr lang="en-US" sz="1400" b="1" dirty="0"/>
              <a:t> </a:t>
            </a:r>
            <a:endParaRPr lang="en-US" sz="1400" dirty="0"/>
          </a:p>
          <a:p>
            <a:pPr marL="291616" indent="-291616">
              <a:buFont typeface="Arial" panose="020B0604020202020204" pitchFamily="34" charset="0"/>
              <a:buChar char="•"/>
            </a:pPr>
            <a:r>
              <a:rPr lang="en-US" sz="1400" dirty="0"/>
              <a:t>PTT to reflect on the discussion questions (2-3 min)</a:t>
            </a:r>
          </a:p>
          <a:p>
            <a:endParaRPr lang="en-US" sz="1400" dirty="0"/>
          </a:p>
          <a:p>
            <a:pPr marL="291616" indent="-291616">
              <a:buFont typeface="Arial" panose="020B0604020202020204" pitchFamily="34" charset="0"/>
              <a:buChar char="•"/>
            </a:pPr>
            <a:r>
              <a:rPr lang="en-US" sz="1400" dirty="0"/>
              <a:t>Small Group Discussion: (15 min)</a:t>
            </a:r>
          </a:p>
          <a:p>
            <a:pPr lvl="0"/>
            <a:r>
              <a:rPr lang="en-US" sz="1400" dirty="0"/>
              <a:t>        - How did the design of the task engage you as a learner?</a:t>
            </a:r>
          </a:p>
          <a:p>
            <a:pPr lvl="0"/>
            <a:r>
              <a:rPr lang="en-US" sz="1400" dirty="0"/>
              <a:t>        - Where and how did you experience the Habits during this lab?</a:t>
            </a:r>
          </a:p>
          <a:p>
            <a:pPr lvl="0"/>
            <a:r>
              <a:rPr lang="en-US" sz="1400" dirty="0"/>
              <a:t>        - What instructional practices did the teacher use in the lesson?</a:t>
            </a:r>
          </a:p>
          <a:p>
            <a:r>
              <a:rPr lang="en-US" sz="1400" dirty="0"/>
              <a:t> </a:t>
            </a:r>
          </a:p>
          <a:p>
            <a:pPr marL="291616" indent="-291616">
              <a:buFont typeface="Arial" panose="020B0604020202020204" pitchFamily="34" charset="0"/>
              <a:buChar char="•"/>
            </a:pPr>
            <a:r>
              <a:rPr lang="en-US" sz="1400" dirty="0"/>
              <a:t>Closure (2 min)</a:t>
            </a:r>
          </a:p>
          <a:p>
            <a:endParaRPr lang="en-US" dirty="0"/>
          </a:p>
        </p:txBody>
      </p:sp>
      <p:sp>
        <p:nvSpPr>
          <p:cNvPr id="4" name="Slide Number Placeholder 3"/>
          <p:cNvSpPr>
            <a:spLocks noGrp="1"/>
          </p:cNvSpPr>
          <p:nvPr>
            <p:ph type="sldNum" sz="quarter" idx="10"/>
          </p:nvPr>
        </p:nvSpPr>
        <p:spPr/>
        <p:txBody>
          <a:bodyPr/>
          <a:lstStyle/>
          <a:p>
            <a:fld id="{15C723D3-41D2-40A9-A133-C5352965F31C}" type="slidenum">
              <a:rPr lang="en-US" smtClean="0"/>
              <a:t>12</a:t>
            </a:fld>
            <a:endParaRPr lang="en-US"/>
          </a:p>
        </p:txBody>
      </p:sp>
    </p:spTree>
    <p:extLst>
      <p:ext uri="{BB962C8B-B14F-4D97-AF65-F5344CB8AC3E}">
        <p14:creationId xmlns:p14="http://schemas.microsoft.com/office/powerpoint/2010/main" val="40568392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z="1400" dirty="0"/>
              <a:t>Slide 10: Reflection on the Morning (5 min)</a:t>
            </a:r>
          </a:p>
          <a:p>
            <a:r>
              <a:rPr lang="en-US" sz="1400" dirty="0"/>
              <a:t> </a:t>
            </a:r>
          </a:p>
          <a:p>
            <a:pPr marL="291616" indent="-291616">
              <a:buFont typeface="Arial" panose="020B0604020202020204" pitchFamily="34" charset="0"/>
              <a:buChar char="•"/>
            </a:pPr>
            <a:r>
              <a:rPr lang="en-US" sz="1400" dirty="0"/>
              <a:t>PTT to reflect on the morning (could use memorable moments sheet) (1-2 min)</a:t>
            </a:r>
          </a:p>
          <a:p>
            <a:r>
              <a:rPr lang="en-US" sz="1400" dirty="0"/>
              <a:t> </a:t>
            </a:r>
          </a:p>
          <a:p>
            <a:pPr marL="291616" indent="-291616">
              <a:buFont typeface="Arial" panose="020B0604020202020204" pitchFamily="34" charset="0"/>
              <a:buChar char="•"/>
            </a:pPr>
            <a:r>
              <a:rPr lang="en-US" sz="1400" dirty="0"/>
              <a:t>Partner Talk sharing one take-away from the morning (2-4 min)</a:t>
            </a:r>
          </a:p>
          <a:p>
            <a:endParaRPr lang="en-US" sz="1400" dirty="0"/>
          </a:p>
        </p:txBody>
      </p:sp>
      <p:sp>
        <p:nvSpPr>
          <p:cNvPr id="4" name="Slide Number Placeholder 3"/>
          <p:cNvSpPr>
            <a:spLocks noGrp="1"/>
          </p:cNvSpPr>
          <p:nvPr>
            <p:ph type="sldNum" sz="quarter" idx="10"/>
          </p:nvPr>
        </p:nvSpPr>
        <p:spPr/>
        <p:txBody>
          <a:bodyPr/>
          <a:lstStyle/>
          <a:p>
            <a:fld id="{15C723D3-41D2-40A9-A133-C5352965F31C}" type="slidenum">
              <a:rPr lang="en-US" smtClean="0"/>
              <a:t>13</a:t>
            </a:fld>
            <a:endParaRPr lang="en-US"/>
          </a:p>
        </p:txBody>
      </p:sp>
    </p:spTree>
    <p:extLst>
      <p:ext uri="{BB962C8B-B14F-4D97-AF65-F5344CB8AC3E}">
        <p14:creationId xmlns:p14="http://schemas.microsoft.com/office/powerpoint/2010/main" val="27274496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z="1400" dirty="0"/>
              <a:t>Slide 11: Next Steps (5 min)</a:t>
            </a:r>
          </a:p>
          <a:p>
            <a:r>
              <a:rPr lang="en-US" sz="1400" b="1" dirty="0"/>
              <a:t> </a:t>
            </a:r>
            <a:endParaRPr lang="en-US" sz="1400" dirty="0"/>
          </a:p>
          <a:p>
            <a:r>
              <a:rPr lang="en-US" sz="1400" dirty="0"/>
              <a:t>Briefly describe the next steps to the learning.  Both the questions will help address our main essential questions.  They will decide which question that they want to choose as a focus for their learning this year.  There will be interest groups during the year and sessions in district PL.</a:t>
            </a:r>
          </a:p>
          <a:p>
            <a:r>
              <a:rPr lang="en-US" sz="1400" dirty="0"/>
              <a:t> </a:t>
            </a:r>
          </a:p>
          <a:p>
            <a:pPr marL="291616" indent="-291616">
              <a:buFont typeface="Arial" panose="020B0604020202020204" pitchFamily="34" charset="0"/>
              <a:buChar char="•"/>
            </a:pPr>
            <a:r>
              <a:rPr lang="en-US" sz="1400" dirty="0"/>
              <a:t>PTT to think about the 2 questions.</a:t>
            </a:r>
          </a:p>
          <a:p>
            <a:pPr marL="291616" indent="-291616">
              <a:buFont typeface="Arial" panose="020B0604020202020204" pitchFamily="34" charset="0"/>
              <a:buChar char="•"/>
            </a:pPr>
            <a:r>
              <a:rPr lang="en-US" sz="1400" dirty="0"/>
              <a:t>Which one sparks your curiosity?</a:t>
            </a:r>
          </a:p>
          <a:p>
            <a:pPr marL="291616" indent="-291616">
              <a:buFont typeface="Arial" panose="020B0604020202020204" pitchFamily="34" charset="0"/>
              <a:buChar char="•"/>
            </a:pPr>
            <a:r>
              <a:rPr lang="en-US" sz="1400" dirty="0"/>
              <a:t>Which one do you want to investigate this year?</a:t>
            </a:r>
          </a:p>
          <a:p>
            <a:r>
              <a:rPr lang="en-US" sz="1400" dirty="0"/>
              <a:t> </a:t>
            </a:r>
          </a:p>
          <a:p>
            <a:r>
              <a:rPr lang="en-US" sz="1400" dirty="0"/>
              <a:t>Have teachers write their choice on the appropriate colored notecard and leave it as their ticket-out-the-door.  Assign them a number as they walk out of the door for the next session.  This number will be used to assign rooms.</a:t>
            </a:r>
          </a:p>
          <a:p>
            <a:endParaRPr lang="en-US" dirty="0"/>
          </a:p>
        </p:txBody>
      </p:sp>
      <p:sp>
        <p:nvSpPr>
          <p:cNvPr id="4" name="Slide Number Placeholder 3"/>
          <p:cNvSpPr>
            <a:spLocks noGrp="1"/>
          </p:cNvSpPr>
          <p:nvPr>
            <p:ph type="sldNum" sz="quarter" idx="10"/>
          </p:nvPr>
        </p:nvSpPr>
        <p:spPr/>
        <p:txBody>
          <a:bodyPr/>
          <a:lstStyle/>
          <a:p>
            <a:fld id="{15C723D3-41D2-40A9-A133-C5352965F31C}" type="slidenum">
              <a:rPr lang="en-US" smtClean="0"/>
              <a:t>14</a:t>
            </a:fld>
            <a:endParaRPr lang="en-US"/>
          </a:p>
        </p:txBody>
      </p:sp>
    </p:spTree>
    <p:extLst>
      <p:ext uri="{BB962C8B-B14F-4D97-AF65-F5344CB8AC3E}">
        <p14:creationId xmlns:p14="http://schemas.microsoft.com/office/powerpoint/2010/main" val="6356249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a:t>Which session are you going to attend next?
https://www.polleverywhere.com/multiple_choice_polls/bXGBGIwYLuEpPIY</a:t>
            </a:r>
          </a:p>
        </p:txBody>
      </p:sp>
      <p:sp>
        <p:nvSpPr>
          <p:cNvPr id="4" name="Slide Number Placeholder 3"/>
          <p:cNvSpPr>
            <a:spLocks noGrp="1"/>
          </p:cNvSpPr>
          <p:nvPr>
            <p:ph type="sldNum" sz="quarter" idx="10"/>
          </p:nvPr>
        </p:nvSpPr>
        <p:spPr/>
        <p:txBody>
          <a:bodyPr/>
          <a:lstStyle/>
          <a:p>
            <a:fld id="{1C4BCB7D-BF4E-1446-AA25-7CBBEE977063}" type="slidenum">
              <a:rPr lang="en-US" smtClean="0"/>
              <a:t>15</a:t>
            </a:fld>
            <a:endParaRPr lang="en-US" dirty="0"/>
          </a:p>
        </p:txBody>
      </p:sp>
    </p:spTree>
    <p:extLst>
      <p:ext uri="{BB962C8B-B14F-4D97-AF65-F5344CB8AC3E}">
        <p14:creationId xmlns:p14="http://schemas.microsoft.com/office/powerpoint/2010/main" val="1556872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a:t>What grade level do you teach?
https://www.polleverywhere.com/multiple_choice_polls/aa6IKK1zzbLWV24</a:t>
            </a:r>
          </a:p>
        </p:txBody>
      </p:sp>
      <p:sp>
        <p:nvSpPr>
          <p:cNvPr id="4" name="Slide Number Placeholder 3"/>
          <p:cNvSpPr>
            <a:spLocks noGrp="1"/>
          </p:cNvSpPr>
          <p:nvPr>
            <p:ph type="sldNum" sz="quarter" idx="10"/>
          </p:nvPr>
        </p:nvSpPr>
        <p:spPr/>
        <p:txBody>
          <a:bodyPr/>
          <a:lstStyle/>
          <a:p>
            <a:fld id="{1C4BCB7D-BF4E-1446-AA25-7CBBEE977063}" type="slidenum">
              <a:rPr lang="en-US" smtClean="0"/>
              <a:t>2</a:t>
            </a:fld>
            <a:endParaRPr lang="en-US" dirty="0"/>
          </a:p>
        </p:txBody>
      </p:sp>
    </p:spTree>
    <p:extLst>
      <p:ext uri="{BB962C8B-B14F-4D97-AF65-F5344CB8AC3E}">
        <p14:creationId xmlns:p14="http://schemas.microsoft.com/office/powerpoint/2010/main" val="1556872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a:t>How many years have you been teaching?
https://www.polleverywhere.com/multiple_choice_polls/L5Ogu4ucFp2iT24</a:t>
            </a:r>
          </a:p>
        </p:txBody>
      </p:sp>
      <p:sp>
        <p:nvSpPr>
          <p:cNvPr id="4" name="Slide Number Placeholder 3"/>
          <p:cNvSpPr>
            <a:spLocks noGrp="1"/>
          </p:cNvSpPr>
          <p:nvPr>
            <p:ph type="sldNum" sz="quarter" idx="10"/>
          </p:nvPr>
        </p:nvSpPr>
        <p:spPr/>
        <p:txBody>
          <a:bodyPr/>
          <a:lstStyle/>
          <a:p>
            <a:fld id="{1C4BCB7D-BF4E-1446-AA25-7CBBEE977063}" type="slidenum">
              <a:rPr lang="en-US" smtClean="0"/>
              <a:t>3</a:t>
            </a:fld>
            <a:endParaRPr lang="en-US" dirty="0"/>
          </a:p>
        </p:txBody>
      </p:sp>
    </p:spTree>
    <p:extLst>
      <p:ext uri="{BB962C8B-B14F-4D97-AF65-F5344CB8AC3E}">
        <p14:creationId xmlns:p14="http://schemas.microsoft.com/office/powerpoint/2010/main" val="1556872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z="1400" dirty="0"/>
              <a:t>Slide 2:   Get-to-Know-You Activity</a:t>
            </a:r>
          </a:p>
          <a:p>
            <a:endParaRPr lang="en-US" sz="1400" dirty="0"/>
          </a:p>
          <a:p>
            <a:pPr marL="174970" indent="-174970">
              <a:buFont typeface="Arial" panose="020B0604020202020204" pitchFamily="34" charset="0"/>
              <a:buChar char="•"/>
            </a:pPr>
            <a:r>
              <a:rPr lang="en-US" sz="1400" dirty="0"/>
              <a:t>Provide PTT to Read the Funny Student Responses Handout (1-2 min)</a:t>
            </a:r>
          </a:p>
          <a:p>
            <a:pPr marL="174970" indent="-174970">
              <a:buFont typeface="Arial" panose="020B0604020202020204" pitchFamily="34" charset="0"/>
              <a:buChar char="•"/>
            </a:pPr>
            <a:r>
              <a:rPr lang="en-US" sz="1400" dirty="0"/>
              <a:t>Small Group Discussion to Share:</a:t>
            </a:r>
          </a:p>
          <a:p>
            <a:r>
              <a:rPr lang="en-US" sz="1400" dirty="0"/>
              <a:t>      -  Your Name</a:t>
            </a:r>
          </a:p>
          <a:p>
            <a:r>
              <a:rPr lang="en-US" sz="1400" dirty="0"/>
              <a:t>      -  Your School</a:t>
            </a:r>
          </a:p>
          <a:p>
            <a:r>
              <a:rPr lang="en-US" sz="1400" dirty="0"/>
              <a:t>      -  What You Teach or Your Role</a:t>
            </a:r>
          </a:p>
          <a:p>
            <a:r>
              <a:rPr lang="en-US" sz="1400" dirty="0"/>
              <a:t>      -  Share the Student Response that Made You Laugh Out Loud</a:t>
            </a:r>
          </a:p>
        </p:txBody>
      </p:sp>
      <p:sp>
        <p:nvSpPr>
          <p:cNvPr id="4" name="Slide Number Placeholder 3"/>
          <p:cNvSpPr>
            <a:spLocks noGrp="1"/>
          </p:cNvSpPr>
          <p:nvPr>
            <p:ph type="sldNum" sz="quarter" idx="10"/>
          </p:nvPr>
        </p:nvSpPr>
        <p:spPr/>
        <p:txBody>
          <a:bodyPr/>
          <a:lstStyle/>
          <a:p>
            <a:fld id="{15C723D3-41D2-40A9-A133-C5352965F31C}" type="slidenum">
              <a:rPr lang="en-US" smtClean="0"/>
              <a:t>4</a:t>
            </a:fld>
            <a:endParaRPr lang="en-US"/>
          </a:p>
        </p:txBody>
      </p:sp>
    </p:spTree>
    <p:extLst>
      <p:ext uri="{BB962C8B-B14F-4D97-AF65-F5344CB8AC3E}">
        <p14:creationId xmlns:p14="http://schemas.microsoft.com/office/powerpoint/2010/main" val="4053778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z="1400" dirty="0"/>
              <a:t>Slide 2: Get-To-Know-You Activity (5-8 min)</a:t>
            </a:r>
          </a:p>
          <a:p>
            <a:pPr lvl="0"/>
            <a:endParaRPr lang="en-US" sz="1400" dirty="0"/>
          </a:p>
          <a:p>
            <a:pPr marL="174970" indent="-174970">
              <a:buFont typeface="Arial" panose="020B0604020202020204" pitchFamily="34" charset="0"/>
              <a:buChar char="•"/>
            </a:pPr>
            <a:r>
              <a:rPr lang="en-US" sz="1400" dirty="0"/>
              <a:t>Briefly Share (1-2 min)</a:t>
            </a:r>
          </a:p>
          <a:p>
            <a:pPr marL="174970" indent="-174970">
              <a:buFont typeface="Arial" panose="020B0604020202020204" pitchFamily="34" charset="0"/>
              <a:buChar char="•"/>
            </a:pPr>
            <a:r>
              <a:rPr lang="en-US" sz="1400" dirty="0"/>
              <a:t>Talk with a partner about which one resonates with you the most (2 min)</a:t>
            </a:r>
          </a:p>
          <a:p>
            <a:endParaRPr lang="en-US" dirty="0"/>
          </a:p>
        </p:txBody>
      </p:sp>
      <p:sp>
        <p:nvSpPr>
          <p:cNvPr id="4" name="Slide Number Placeholder 3"/>
          <p:cNvSpPr>
            <a:spLocks noGrp="1"/>
          </p:cNvSpPr>
          <p:nvPr>
            <p:ph type="sldNum" sz="quarter" idx="10"/>
          </p:nvPr>
        </p:nvSpPr>
        <p:spPr/>
        <p:txBody>
          <a:bodyPr/>
          <a:lstStyle/>
          <a:p>
            <a:fld id="{15C723D3-41D2-40A9-A133-C5352965F31C}" type="slidenum">
              <a:rPr lang="en-US" smtClean="0"/>
              <a:t>5</a:t>
            </a:fld>
            <a:endParaRPr lang="en-US"/>
          </a:p>
        </p:txBody>
      </p:sp>
    </p:spTree>
    <p:extLst>
      <p:ext uri="{BB962C8B-B14F-4D97-AF65-F5344CB8AC3E}">
        <p14:creationId xmlns:p14="http://schemas.microsoft.com/office/powerpoint/2010/main" val="497012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z="1400" dirty="0"/>
              <a:t>Slide 2: Get-To-Know-You Activity (5-8 min)</a:t>
            </a:r>
          </a:p>
          <a:p>
            <a:pPr lvl="0"/>
            <a:endParaRPr lang="en-US" sz="1400" dirty="0"/>
          </a:p>
          <a:p>
            <a:pPr marL="174970" indent="-174970">
              <a:buFont typeface="Arial" panose="020B0604020202020204" pitchFamily="34" charset="0"/>
              <a:buChar char="•"/>
            </a:pPr>
            <a:r>
              <a:rPr lang="en-US" sz="1400" dirty="0"/>
              <a:t>Briefly Share (1-2 min)</a:t>
            </a:r>
          </a:p>
          <a:p>
            <a:pPr marL="174970" indent="-174970">
              <a:buFont typeface="Arial" panose="020B0604020202020204" pitchFamily="34" charset="0"/>
              <a:buChar char="•"/>
            </a:pPr>
            <a:r>
              <a:rPr lang="en-US" sz="1400" dirty="0"/>
              <a:t>Talk with a partner about which one resonates with you the most (2 min)</a:t>
            </a:r>
          </a:p>
          <a:p>
            <a:endParaRPr lang="en-US" dirty="0"/>
          </a:p>
        </p:txBody>
      </p:sp>
      <p:sp>
        <p:nvSpPr>
          <p:cNvPr id="4" name="Slide Number Placeholder 3"/>
          <p:cNvSpPr>
            <a:spLocks noGrp="1"/>
          </p:cNvSpPr>
          <p:nvPr>
            <p:ph type="sldNum" sz="quarter" idx="10"/>
          </p:nvPr>
        </p:nvSpPr>
        <p:spPr/>
        <p:txBody>
          <a:bodyPr/>
          <a:lstStyle/>
          <a:p>
            <a:fld id="{15C723D3-41D2-40A9-A133-C5352965F31C}" type="slidenum">
              <a:rPr lang="en-US" smtClean="0"/>
              <a:t>6</a:t>
            </a:fld>
            <a:endParaRPr lang="en-US"/>
          </a:p>
        </p:txBody>
      </p:sp>
    </p:spTree>
    <p:extLst>
      <p:ext uri="{BB962C8B-B14F-4D97-AF65-F5344CB8AC3E}">
        <p14:creationId xmlns:p14="http://schemas.microsoft.com/office/powerpoint/2010/main" val="1475942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z="1400" dirty="0"/>
              <a:t>Slide 4: Structure of the Day (1 minute)</a:t>
            </a:r>
          </a:p>
          <a:p>
            <a:endParaRPr lang="en-US" sz="1400" dirty="0"/>
          </a:p>
          <a:p>
            <a:pPr marL="174970" indent="-174970">
              <a:buFont typeface="Arial" panose="020B0604020202020204" pitchFamily="34" charset="0"/>
              <a:buChar char="•"/>
            </a:pPr>
            <a:r>
              <a:rPr lang="en-US" sz="1400" dirty="0"/>
              <a:t>Briefly go over the structure of the day (schedule).  </a:t>
            </a:r>
          </a:p>
          <a:p>
            <a:endParaRPr lang="en-US" dirty="0"/>
          </a:p>
        </p:txBody>
      </p:sp>
      <p:sp>
        <p:nvSpPr>
          <p:cNvPr id="4" name="Slide Number Placeholder 3"/>
          <p:cNvSpPr>
            <a:spLocks noGrp="1"/>
          </p:cNvSpPr>
          <p:nvPr>
            <p:ph type="sldNum" sz="quarter" idx="10"/>
          </p:nvPr>
        </p:nvSpPr>
        <p:spPr/>
        <p:txBody>
          <a:bodyPr/>
          <a:lstStyle/>
          <a:p>
            <a:fld id="{15C723D3-41D2-40A9-A133-C5352965F31C}" type="slidenum">
              <a:rPr lang="en-US" smtClean="0"/>
              <a:t>7</a:t>
            </a:fld>
            <a:endParaRPr lang="en-US"/>
          </a:p>
        </p:txBody>
      </p:sp>
    </p:spTree>
    <p:extLst>
      <p:ext uri="{BB962C8B-B14F-4D97-AF65-F5344CB8AC3E}">
        <p14:creationId xmlns:p14="http://schemas.microsoft.com/office/powerpoint/2010/main" val="520762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z="1400" dirty="0"/>
              <a:t>Slide 5: Reminders (2-4 min)</a:t>
            </a:r>
          </a:p>
          <a:p>
            <a:endParaRPr lang="en-US" sz="1400" dirty="0"/>
          </a:p>
          <a:p>
            <a:pPr marL="174970" indent="-174970">
              <a:buFont typeface="Arial" panose="020B0604020202020204" pitchFamily="34" charset="0"/>
              <a:buChar char="•"/>
            </a:pPr>
            <a:r>
              <a:rPr lang="en-US" sz="1400" dirty="0"/>
              <a:t>Shared Norms (posted) - Be sure that the District Norms Poster is in a prominent place. Be sure that the District Norms poster is visible in the room.  These were developed by the science teachers in district-wide PD last year. They will be our common norms at all district meetings and professional development. Encourage them to use them in their department and school meetings.  </a:t>
            </a:r>
          </a:p>
          <a:p>
            <a:pPr marL="174970" indent="-174970">
              <a:buFont typeface="Arial" panose="020B0604020202020204" pitchFamily="34" charset="0"/>
              <a:buChar char="•"/>
            </a:pPr>
            <a:r>
              <a:rPr lang="en-US" sz="1400" dirty="0"/>
              <a:t>Memorable Moments Sheet - Briefly draw attention to the Reflections and Important Moments Sheet (Yellow Cardstock).  This is to be used throughout the day for their notes/reflection.  Although there will be a few set times to utilize this tool, encourage everyone to jot down things in the moment instead of just waiting for those times. Don’t forget to think about key times that you want them to use this document to reflect during your session.</a:t>
            </a:r>
          </a:p>
          <a:p>
            <a:pPr marL="174970" indent="-174970">
              <a:buFont typeface="Arial" panose="020B0604020202020204" pitchFamily="34" charset="0"/>
              <a:buChar char="•"/>
            </a:pPr>
            <a:r>
              <a:rPr lang="en-US" sz="1400" dirty="0"/>
              <a:t>New Standards Time Line – Emphasize new standards and assessments do not begin until 2018-2019.  Current assessments will look like prior years.  HS EOCs will still be timed 65 questions in 75 minutes.</a:t>
            </a:r>
          </a:p>
          <a:p>
            <a:endParaRPr lang="en-US" dirty="0"/>
          </a:p>
        </p:txBody>
      </p:sp>
      <p:sp>
        <p:nvSpPr>
          <p:cNvPr id="4" name="Slide Number Placeholder 3"/>
          <p:cNvSpPr>
            <a:spLocks noGrp="1"/>
          </p:cNvSpPr>
          <p:nvPr>
            <p:ph type="sldNum" sz="quarter" idx="10"/>
          </p:nvPr>
        </p:nvSpPr>
        <p:spPr/>
        <p:txBody>
          <a:bodyPr/>
          <a:lstStyle/>
          <a:p>
            <a:fld id="{15C723D3-41D2-40A9-A133-C5352965F31C}" type="slidenum">
              <a:rPr lang="en-US" smtClean="0"/>
              <a:t>8</a:t>
            </a:fld>
            <a:endParaRPr lang="en-US"/>
          </a:p>
        </p:txBody>
      </p:sp>
    </p:spTree>
    <p:extLst>
      <p:ext uri="{BB962C8B-B14F-4D97-AF65-F5344CB8AC3E}">
        <p14:creationId xmlns:p14="http://schemas.microsoft.com/office/powerpoint/2010/main" val="1520204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a:t>Slide 6: Session Goals (1 minute)</a:t>
            </a:r>
          </a:p>
          <a:p>
            <a:endParaRPr lang="en-US" dirty="0"/>
          </a:p>
          <a:p>
            <a:pPr marL="174970" indent="-174970">
              <a:buFont typeface="Arial" panose="020B0604020202020204" pitchFamily="34" charset="0"/>
              <a:buChar char="•"/>
            </a:pPr>
            <a:r>
              <a:rPr lang="en-US" dirty="0"/>
              <a:t>Briefly go over the goals for this session</a:t>
            </a:r>
          </a:p>
          <a:p>
            <a:endParaRPr lang="en-US" dirty="0"/>
          </a:p>
        </p:txBody>
      </p:sp>
      <p:sp>
        <p:nvSpPr>
          <p:cNvPr id="4" name="Slide Number Placeholder 3"/>
          <p:cNvSpPr>
            <a:spLocks noGrp="1"/>
          </p:cNvSpPr>
          <p:nvPr>
            <p:ph type="sldNum" sz="quarter" idx="10"/>
          </p:nvPr>
        </p:nvSpPr>
        <p:spPr/>
        <p:txBody>
          <a:bodyPr/>
          <a:lstStyle/>
          <a:p>
            <a:fld id="{15C723D3-41D2-40A9-A133-C5352965F31C}" type="slidenum">
              <a:rPr lang="en-US" smtClean="0"/>
              <a:t>9</a:t>
            </a:fld>
            <a:endParaRPr lang="en-US"/>
          </a:p>
        </p:txBody>
      </p:sp>
    </p:spTree>
    <p:extLst>
      <p:ext uri="{BB962C8B-B14F-4D97-AF65-F5344CB8AC3E}">
        <p14:creationId xmlns:p14="http://schemas.microsoft.com/office/powerpoint/2010/main" val="2902293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DB63E2-2438-4944-818A-FAF37D78CDE5}"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FC854142-7D21-49C0-A608-04C891D3DDF3}" type="slidenum">
              <a:rPr lang="en-US" smtClean="0"/>
              <a:t>‹#›</a:t>
            </a:fld>
            <a:endParaRPr lang="en-US"/>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DB63E2-2438-4944-818A-FAF37D78CDE5}"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54142-7D21-49C0-A608-04C891D3DDF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DB63E2-2438-4944-818A-FAF37D78CDE5}"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54142-7D21-49C0-A608-04C891D3DDF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DB63E2-2438-4944-818A-FAF37D78CDE5}" type="datetimeFigureOut">
              <a:rPr lang="en-US" smtClean="0"/>
              <a:t>8/30/2016</a:t>
            </a:fld>
            <a:endParaRPr lang="en-US"/>
          </a:p>
        </p:txBody>
      </p:sp>
      <p:sp>
        <p:nvSpPr>
          <p:cNvPr id="10" name="Slide Number Placeholder 9"/>
          <p:cNvSpPr>
            <a:spLocks noGrp="1"/>
          </p:cNvSpPr>
          <p:nvPr>
            <p:ph type="sldNum" sz="quarter" idx="11"/>
          </p:nvPr>
        </p:nvSpPr>
        <p:spPr/>
        <p:txBody>
          <a:bodyPr/>
          <a:lstStyle/>
          <a:p>
            <a:fld id="{FC854142-7D21-49C0-A608-04C891D3DDF3}"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a:t>Click to edit Master title style</a:t>
            </a:r>
            <a:endParaRPr lang="en-US" dirty="0"/>
          </a:p>
        </p:txBody>
      </p:sp>
      <p:sp>
        <p:nvSpPr>
          <p:cNvPr id="19" name="Date Placeholder 18"/>
          <p:cNvSpPr>
            <a:spLocks noGrp="1"/>
          </p:cNvSpPr>
          <p:nvPr>
            <p:ph type="dt" sz="half" idx="10"/>
          </p:nvPr>
        </p:nvSpPr>
        <p:spPr/>
        <p:txBody>
          <a:bodyPr/>
          <a:lstStyle/>
          <a:p>
            <a:fld id="{33DB63E2-2438-4944-818A-FAF37D78CDE5}" type="datetimeFigureOut">
              <a:rPr lang="en-US" smtClean="0"/>
              <a:t>8/30/2016</a:t>
            </a:fld>
            <a:endParaRPr lang="en-US"/>
          </a:p>
        </p:txBody>
      </p:sp>
      <p:sp>
        <p:nvSpPr>
          <p:cNvPr id="20" name="Slide Number Placeholder 19"/>
          <p:cNvSpPr>
            <a:spLocks noGrp="1"/>
          </p:cNvSpPr>
          <p:nvPr>
            <p:ph type="sldNum" sz="quarter" idx="11"/>
          </p:nvPr>
        </p:nvSpPr>
        <p:spPr/>
        <p:txBody>
          <a:bodyPr/>
          <a:lstStyle/>
          <a:p>
            <a:fld id="{FC854142-7D21-49C0-A608-04C891D3DDF3}"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33DB63E2-2438-4944-818A-FAF37D78CDE5}" type="datetimeFigureOut">
              <a:rPr lang="en-US" smtClean="0"/>
              <a:t>8/30/2016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54142-7D21-49C0-A608-04C891D3DDF3}" type="slidenum">
              <a:rPr lang="en-US" smtClean="0"/>
              <a:t>‹#›</a:t>
            </a:fld>
            <a:endParaRPr lang="en-US"/>
          </a:p>
        </p:txBody>
      </p:sp>
      <p:sp>
        <p:nvSpPr>
          <p:cNvPr id="9" name="Content Placeholder 8"/>
          <p:cNvSpPr>
            <a:spLocks noGrp="1"/>
          </p:cNvSpPr>
          <p:nvPr>
            <p:ph sz="quarter" idx="13"/>
          </p:nvPr>
        </p:nvSpPr>
        <p:spPr>
          <a:xfrm>
            <a:off x="1216152" y="841248"/>
            <a:ext cx="3730752"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5102352" y="841248"/>
            <a:ext cx="3730752"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33DB63E2-2438-4944-818A-FAF37D78CDE5}" type="datetimeFigureOut">
              <a:rPr lang="en-US" smtClean="0"/>
              <a:t>8/30/2016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854142-7D21-49C0-A608-04C891D3DDF3}" type="slidenum">
              <a:rPr lang="en-US" smtClean="0"/>
              <a:t>‹#›</a:t>
            </a:fld>
            <a:endParaRPr lang="en-US"/>
          </a:p>
        </p:txBody>
      </p:sp>
      <p:sp>
        <p:nvSpPr>
          <p:cNvPr id="11" name="Content Placeholder 10"/>
          <p:cNvSpPr>
            <a:spLocks noGrp="1"/>
          </p:cNvSpPr>
          <p:nvPr>
            <p:ph sz="quarter" idx="13"/>
          </p:nvPr>
        </p:nvSpPr>
        <p:spPr>
          <a:xfrm>
            <a:off x="1216152" y="1380744"/>
            <a:ext cx="3730752" cy="384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4"/>
          </p:nvPr>
        </p:nvSpPr>
        <p:spPr>
          <a:xfrm>
            <a:off x="5102352" y="1380743"/>
            <a:ext cx="3730752" cy="384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DB63E2-2438-4944-818A-FAF37D78CDE5}" type="datetimeFigureOut">
              <a:rPr lang="en-US" smtClean="0"/>
              <a:t>8/30/2016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854142-7D21-49C0-A608-04C891D3DDF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3DB63E2-2438-4944-818A-FAF37D78CDE5}" type="datetimeFigureOut">
              <a:rPr lang="en-US" smtClean="0"/>
              <a:t>8/30/2016</a:t>
            </a:fld>
            <a:endParaRPr lang="en-US"/>
          </a:p>
        </p:txBody>
      </p:sp>
      <p:sp>
        <p:nvSpPr>
          <p:cNvPr id="6" name="Slide Number Placeholder 5"/>
          <p:cNvSpPr>
            <a:spLocks noGrp="1"/>
          </p:cNvSpPr>
          <p:nvPr>
            <p:ph type="sldNum" sz="quarter" idx="11"/>
          </p:nvPr>
        </p:nvSpPr>
        <p:spPr/>
        <p:txBody>
          <a:bodyPr/>
          <a:lstStyle/>
          <a:p>
            <a:fld id="{FC854142-7D21-49C0-A608-04C891D3DDF3}"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8"/>
          <p:cNvSpPr>
            <a:spLocks noGrp="1"/>
          </p:cNvSpPr>
          <p:nvPr>
            <p:ph type="dt" sz="half" idx="14"/>
          </p:nvPr>
        </p:nvSpPr>
        <p:spPr/>
        <p:txBody>
          <a:bodyPr/>
          <a:lstStyle/>
          <a:p>
            <a:fld id="{33DB63E2-2438-4944-818A-FAF37D78CDE5}" type="datetimeFigureOut">
              <a:rPr lang="en-US" smtClean="0"/>
              <a:t>8/30/2016</a:t>
            </a:fld>
            <a:endParaRPr lang="en-US"/>
          </a:p>
        </p:txBody>
      </p:sp>
      <p:sp>
        <p:nvSpPr>
          <p:cNvPr id="10" name="Slide Number Placeholder 9"/>
          <p:cNvSpPr>
            <a:spLocks noGrp="1"/>
          </p:cNvSpPr>
          <p:nvPr>
            <p:ph type="sldNum" sz="quarter" idx="15"/>
          </p:nvPr>
        </p:nvSpPr>
        <p:spPr/>
        <p:txBody>
          <a:bodyPr/>
          <a:lstStyle/>
          <a:p>
            <a:fld id="{FC854142-7D21-49C0-A608-04C891D3DDF3}"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DB63E2-2438-4944-818A-FAF37D78CDE5}" type="datetimeFigureOut">
              <a:rPr lang="en-US" smtClean="0"/>
              <a:t>8/30/2016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54142-7D21-49C0-A608-04C891D3DDF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FC854142-7D21-49C0-A608-04C891D3DDF3}" type="slidenum">
              <a:rPr lang="en-US" smtClean="0"/>
              <a:t>‹#›</a:t>
            </a:fld>
            <a:endParaRPr lang="en-US"/>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33DB63E2-2438-4944-818A-FAF37D78CDE5}" type="datetimeFigureOut">
              <a:rPr lang="en-US" smtClean="0"/>
              <a:t>8/30/2016</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3" grpId="18" animBg="1"/>
      <p:bldP spid="13" grpId="19" animBg="1"/>
      <p:bldP spid="13" grpId="20" animBg="1"/>
      <p:bldP spid="13" grpId="21" animBg="1"/>
      <p:bldP spid="13" grpId="22" animBg="1"/>
      <p:bldP spid="13" grpId="23" animBg="1"/>
      <p:bldP spid="13" grpId="24" animBg="1"/>
      <p:bldP spid="13" grpId="25" animBg="1"/>
      <p:bldP spid="13" grpId="26" animBg="1"/>
      <p:bldP spid="13" grpId="27" animBg="1"/>
      <p:bldP spid="13" grpId="28" animBg="1"/>
      <p:bldP spid="13" grpId="29"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hyperlink" Target="https://www.polleverywhere.com/multiple_choice_polls/bXGBGIwYLuEpPIY?preview=true" TargetMode="External"/><Relationship Id="rId2" Type="http://schemas.openxmlformats.org/officeDocument/2006/relationships/slideLayout" Target="../slideLayouts/slideLayout1.xml"/><Relationship Id="rId1" Type="http://schemas.openxmlformats.org/officeDocument/2006/relationships/tags" Target="../tags/tag17.xml"/><Relationship Id="rId6" Type="http://schemas.openxmlformats.org/officeDocument/2006/relationships/hyperlink" Target="http://www.polleverywhere.com/app/help" TargetMode="External"/><Relationship Id="rId5" Type="http://schemas.openxmlformats.org/officeDocument/2006/relationships/hyperlink" Target="http://www.polleverywhere.com/app"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hyperlink" Target="https://www.polleverywhere.com/multiple_choice_polls/aa6IKK1zzbLWV24?preview=true"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hyperlink" Target="http://www.polleverywhere.com/app/help" TargetMode="External"/><Relationship Id="rId5" Type="http://schemas.openxmlformats.org/officeDocument/2006/relationships/hyperlink" Target="http://www.polleverywhere.com/app"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hyperlink" Target="https://www.polleverywhere.com/multiple_choice_polls/L5Ogu4ucFp2iT24?preview=true" TargetMode="External"/><Relationship Id="rId2" Type="http://schemas.openxmlformats.org/officeDocument/2006/relationships/slideLayout" Target="../slideLayouts/slideLayout1.xml"/><Relationship Id="rId1" Type="http://schemas.openxmlformats.org/officeDocument/2006/relationships/tags" Target="../tags/tag4.xml"/><Relationship Id="rId6" Type="http://schemas.openxmlformats.org/officeDocument/2006/relationships/hyperlink" Target="http://www.polleverywhere.com/app/help" TargetMode="External"/><Relationship Id="rId5" Type="http://schemas.openxmlformats.org/officeDocument/2006/relationships/hyperlink" Target="http://www.polleverywhere.com/app"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4600"/>
            <a:ext cx="8001000" cy="4114800"/>
          </a:xfrm>
        </p:spPr>
        <p:txBody>
          <a:bodyPr/>
          <a:lstStyle/>
          <a:p>
            <a:pPr marL="571500" indent="-571500">
              <a:buFont typeface="Arial" panose="020B0604020202020204" pitchFamily="34" charset="0"/>
              <a:buChar char="•"/>
            </a:pPr>
            <a:r>
              <a:rPr lang="en-US" sz="4000" b="0" dirty="0">
                <a:solidFill>
                  <a:schemeClr val="tx1"/>
                </a:solidFill>
              </a:rPr>
              <a:t/>
            </a:r>
            <a:br>
              <a:rPr lang="en-US" sz="4000" b="0" dirty="0">
                <a:solidFill>
                  <a:schemeClr val="tx1"/>
                </a:solidFill>
              </a:rPr>
            </a:br>
            <a:r>
              <a:rPr lang="en-US" sz="4000" b="0" dirty="0">
                <a:solidFill>
                  <a:schemeClr val="tx1"/>
                </a:solidFill>
              </a:rPr>
              <a:t/>
            </a:r>
            <a:br>
              <a:rPr lang="en-US" sz="4000" b="0" dirty="0">
                <a:solidFill>
                  <a:schemeClr val="tx1"/>
                </a:solidFill>
              </a:rPr>
            </a:br>
            <a:r>
              <a:rPr lang="en-US" sz="4000" dirty="0"/>
              <a:t>HAMILTON COUNTY’S PROFESSIONAL LEARNING FOR THE 2016-2017 SCHOOL YEAR </a:t>
            </a:r>
            <a:r>
              <a:rPr lang="en-US" sz="4000" b="0" dirty="0">
                <a:solidFill>
                  <a:schemeClr val="tx1"/>
                </a:solidFill>
              </a:rPr>
              <a:t/>
            </a:r>
            <a:br>
              <a:rPr lang="en-US" sz="4000" b="0" dirty="0">
                <a:solidFill>
                  <a:schemeClr val="tx1"/>
                </a:solidFill>
              </a:rPr>
            </a:br>
            <a:r>
              <a:rPr lang="en-US" sz="4000" b="0" dirty="0">
                <a:solidFill>
                  <a:schemeClr val="tx1"/>
                </a:solidFill>
              </a:rPr>
              <a:t/>
            </a:r>
            <a:br>
              <a:rPr lang="en-US" sz="4000" b="0" dirty="0">
                <a:solidFill>
                  <a:schemeClr val="tx1"/>
                </a:solidFill>
              </a:rPr>
            </a:br>
            <a:r>
              <a:rPr lang="en-US" sz="4000" dirty="0">
                <a:solidFill>
                  <a:schemeClr val="tx1"/>
                </a:solidFill>
                <a:effectLst/>
                <a:latin typeface="Antique Olive Roman" pitchFamily="34" charset="0"/>
              </a:rPr>
              <a:t>Please get your cell phones out and text  </a:t>
            </a:r>
            <a:r>
              <a:rPr lang="en-US" sz="4000" dirty="0" smtClean="0">
                <a:solidFill>
                  <a:schemeClr val="tx1"/>
                </a:solidFill>
                <a:effectLst/>
                <a:latin typeface="Antique Olive Roman" pitchFamily="34" charset="0"/>
              </a:rPr>
              <a:t>_____________ to _______________.</a:t>
            </a:r>
            <a:r>
              <a:rPr lang="en-US" sz="4000" dirty="0" smtClean="0">
                <a:solidFill>
                  <a:srgbClr val="FFFFFF"/>
                </a:solidFill>
                <a:latin typeface="Calibri"/>
              </a:rPr>
              <a:t> </a:t>
            </a:r>
            <a:r>
              <a:rPr lang="en-US" sz="6000" dirty="0" smtClean="0"/>
              <a:t>         </a:t>
            </a:r>
            <a:r>
              <a:rPr lang="en-US" sz="4400" dirty="0"/>
              <a:t>AUGUST 2016 SESSION</a:t>
            </a:r>
          </a:p>
        </p:txBody>
      </p:sp>
      <p:sp>
        <p:nvSpPr>
          <p:cNvPr id="3" name="Subtitle 2"/>
          <p:cNvSpPr>
            <a:spLocks noGrp="1"/>
          </p:cNvSpPr>
          <p:nvPr>
            <p:ph type="subTitle" idx="1"/>
          </p:nvPr>
        </p:nvSpPr>
        <p:spPr/>
        <p:txBody>
          <a:bodyPr>
            <a:normAutofit/>
          </a:bodyPr>
          <a:lstStyle/>
          <a:p>
            <a:pPr algn="l"/>
            <a:r>
              <a:rPr lang="en-US" sz="4000" b="1" dirty="0"/>
              <a:t>WELCOME TO</a:t>
            </a:r>
          </a:p>
        </p:txBody>
      </p:sp>
    </p:spTree>
    <p:extLst>
      <p:ext uri="{BB962C8B-B14F-4D97-AF65-F5344CB8AC3E}">
        <p14:creationId xmlns:p14="http://schemas.microsoft.com/office/powerpoint/2010/main" val="899444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686800" cy="1143000"/>
          </a:xfrm>
        </p:spPr>
        <p:txBody>
          <a:bodyPr/>
          <a:lstStyle/>
          <a:p>
            <a:pPr algn="ctr"/>
            <a:r>
              <a:rPr lang="en-US" sz="6000" dirty="0"/>
              <a:t>Essential Questions for Our Learning</a:t>
            </a:r>
          </a:p>
        </p:txBody>
      </p:sp>
      <p:sp>
        <p:nvSpPr>
          <p:cNvPr id="3" name="Content Placeholder 2"/>
          <p:cNvSpPr>
            <a:spLocks noGrp="1"/>
          </p:cNvSpPr>
          <p:nvPr>
            <p:ph idx="1"/>
          </p:nvPr>
        </p:nvSpPr>
        <p:spPr>
          <a:xfrm>
            <a:off x="533400" y="1905000"/>
            <a:ext cx="8153400" cy="1676400"/>
          </a:xfrm>
        </p:spPr>
        <p:txBody>
          <a:bodyPr>
            <a:normAutofit/>
          </a:bodyPr>
          <a:lstStyle/>
          <a:p>
            <a:r>
              <a:rPr lang="en-US" sz="3200" b="1" dirty="0"/>
              <a:t>How do I assure that inquiry-based learning experiences will help my students reach specific learning outcomes?</a:t>
            </a:r>
          </a:p>
        </p:txBody>
      </p:sp>
      <p:sp>
        <p:nvSpPr>
          <p:cNvPr id="4" name="Content Placeholder 2"/>
          <p:cNvSpPr txBox="1">
            <a:spLocks/>
          </p:cNvSpPr>
          <p:nvPr/>
        </p:nvSpPr>
        <p:spPr>
          <a:xfrm>
            <a:off x="381000" y="3766457"/>
            <a:ext cx="4076700" cy="2286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r>
              <a:rPr lang="en-US" sz="3000" b="1" dirty="0"/>
              <a:t>How can I formatively assess my students in ways that provide actionable data?</a:t>
            </a:r>
          </a:p>
        </p:txBody>
      </p:sp>
      <p:sp>
        <p:nvSpPr>
          <p:cNvPr id="5" name="Content Placeholder 2"/>
          <p:cNvSpPr txBox="1">
            <a:spLocks/>
          </p:cNvSpPr>
          <p:nvPr/>
        </p:nvSpPr>
        <p:spPr>
          <a:xfrm>
            <a:off x="4572000" y="3733800"/>
            <a:ext cx="4343400" cy="2057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r>
              <a:rPr lang="en-US" sz="3000" b="1" dirty="0"/>
              <a:t>How can differentiation help me move </a:t>
            </a:r>
            <a:r>
              <a:rPr lang="en-US" sz="3000" b="1" u="sng" dirty="0"/>
              <a:t>all</a:t>
            </a:r>
            <a:r>
              <a:rPr lang="en-US" sz="3000" b="1" dirty="0"/>
              <a:t> students toward a core science goal?</a:t>
            </a:r>
          </a:p>
        </p:txBody>
      </p:sp>
    </p:spTree>
    <p:extLst>
      <p:ext uri="{BB962C8B-B14F-4D97-AF65-F5344CB8AC3E}">
        <p14:creationId xmlns:p14="http://schemas.microsoft.com/office/powerpoint/2010/main" val="1164133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962400"/>
            <a:ext cx="7239000" cy="1143000"/>
          </a:xfrm>
        </p:spPr>
        <p:txBody>
          <a:bodyPr/>
          <a:lstStyle/>
          <a:p>
            <a:pPr algn="ctr"/>
            <a:r>
              <a:rPr lang="en-US" sz="9600" dirty="0"/>
              <a:t>Let’s Do Some Science!</a:t>
            </a:r>
          </a:p>
        </p:txBody>
      </p:sp>
    </p:spTree>
    <p:extLst>
      <p:ext uri="{BB962C8B-B14F-4D97-AF65-F5344CB8AC3E}">
        <p14:creationId xmlns:p14="http://schemas.microsoft.com/office/powerpoint/2010/main" val="2886154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3514" y="152400"/>
            <a:ext cx="7239000" cy="1143000"/>
          </a:xfrm>
        </p:spPr>
        <p:txBody>
          <a:bodyPr/>
          <a:lstStyle/>
          <a:p>
            <a:pPr algn="ctr"/>
            <a:r>
              <a:rPr lang="en-US" sz="6000" dirty="0"/>
              <a:t>Debrief</a:t>
            </a:r>
          </a:p>
        </p:txBody>
      </p:sp>
      <p:sp>
        <p:nvSpPr>
          <p:cNvPr id="4" name="Content Placeholder 2"/>
          <p:cNvSpPr txBox="1">
            <a:spLocks/>
          </p:cNvSpPr>
          <p:nvPr/>
        </p:nvSpPr>
        <p:spPr>
          <a:xfrm>
            <a:off x="685800" y="1447800"/>
            <a:ext cx="7467600" cy="1295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en-US" sz="3600" dirty="0"/>
              <a:t>Small Group Discussion:</a:t>
            </a:r>
          </a:p>
          <a:p>
            <a:r>
              <a:rPr lang="en-US" sz="3600" dirty="0"/>
              <a:t>How did the design of the task engage you as a learner?</a:t>
            </a:r>
          </a:p>
          <a:p>
            <a:r>
              <a:rPr lang="en-US" sz="3600" dirty="0"/>
              <a:t>Where and how did you experience the Habits during this lab?</a:t>
            </a:r>
          </a:p>
          <a:p>
            <a:r>
              <a:rPr lang="en-US" sz="3600" dirty="0"/>
              <a:t>What instructional practices kept the focus on learning?</a:t>
            </a:r>
          </a:p>
          <a:p>
            <a:pPr marL="0" indent="0">
              <a:buNone/>
            </a:pPr>
            <a:endParaRPr lang="en-US" sz="3600" dirty="0"/>
          </a:p>
        </p:txBody>
      </p:sp>
    </p:spTree>
    <p:extLst>
      <p:ext uri="{BB962C8B-B14F-4D97-AF65-F5344CB8AC3E}">
        <p14:creationId xmlns:p14="http://schemas.microsoft.com/office/powerpoint/2010/main" val="1726386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685800"/>
            <a:ext cx="7239000" cy="1143000"/>
          </a:xfrm>
        </p:spPr>
        <p:txBody>
          <a:bodyPr/>
          <a:lstStyle/>
          <a:p>
            <a:pPr algn="ctr"/>
            <a:r>
              <a:rPr lang="en-US" sz="6000" dirty="0"/>
              <a:t>Reflection</a:t>
            </a:r>
          </a:p>
        </p:txBody>
      </p:sp>
      <p:sp>
        <p:nvSpPr>
          <p:cNvPr id="4" name="Content Placeholder 2"/>
          <p:cNvSpPr txBox="1">
            <a:spLocks/>
          </p:cNvSpPr>
          <p:nvPr/>
        </p:nvSpPr>
        <p:spPr>
          <a:xfrm>
            <a:off x="533400" y="2095500"/>
            <a:ext cx="8305800" cy="1295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r>
              <a:rPr lang="en-US" sz="3600" dirty="0"/>
              <a:t>Take a moment of PTT to reflect on the morning and record one or more take-</a:t>
            </a:r>
            <a:r>
              <a:rPr lang="en-US" sz="3600" dirty="0" err="1"/>
              <a:t>aways</a:t>
            </a:r>
            <a:r>
              <a:rPr lang="en-US" sz="3600" dirty="0"/>
              <a:t> for your practice.</a:t>
            </a:r>
          </a:p>
          <a:p>
            <a:r>
              <a:rPr lang="en-US" sz="3600" dirty="0"/>
              <a:t>Share one of your take-</a:t>
            </a:r>
            <a:r>
              <a:rPr lang="en-US" sz="3600" dirty="0" err="1"/>
              <a:t>aways</a:t>
            </a:r>
            <a:r>
              <a:rPr lang="en-US" sz="3600" dirty="0"/>
              <a:t> with a partner.</a:t>
            </a:r>
          </a:p>
        </p:txBody>
      </p:sp>
    </p:spTree>
    <p:extLst>
      <p:ext uri="{BB962C8B-B14F-4D97-AF65-F5344CB8AC3E}">
        <p14:creationId xmlns:p14="http://schemas.microsoft.com/office/powerpoint/2010/main" val="1308249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7239000" cy="1143000"/>
          </a:xfrm>
        </p:spPr>
        <p:txBody>
          <a:bodyPr/>
          <a:lstStyle/>
          <a:p>
            <a:pPr algn="ctr"/>
            <a:r>
              <a:rPr lang="en-US" sz="6000" dirty="0"/>
              <a:t>Next Steps</a:t>
            </a:r>
          </a:p>
        </p:txBody>
      </p:sp>
      <p:sp>
        <p:nvSpPr>
          <p:cNvPr id="4" name="Content Placeholder 2"/>
          <p:cNvSpPr txBox="1">
            <a:spLocks/>
          </p:cNvSpPr>
          <p:nvPr/>
        </p:nvSpPr>
        <p:spPr>
          <a:xfrm>
            <a:off x="381000" y="1143000"/>
            <a:ext cx="8305800" cy="1295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en-US" sz="3600" dirty="0"/>
              <a:t>Read the two essential questions below.</a:t>
            </a:r>
          </a:p>
          <a:p>
            <a:r>
              <a:rPr lang="en-US" sz="3600" dirty="0"/>
              <a:t>Which one sparks your curiosity?  </a:t>
            </a:r>
          </a:p>
          <a:p>
            <a:r>
              <a:rPr lang="en-US" sz="3600" dirty="0"/>
              <a:t>Which one do you want to investigate this year?</a:t>
            </a:r>
          </a:p>
        </p:txBody>
      </p:sp>
      <p:sp>
        <p:nvSpPr>
          <p:cNvPr id="5" name="Content Placeholder 2"/>
          <p:cNvSpPr txBox="1">
            <a:spLocks/>
          </p:cNvSpPr>
          <p:nvPr/>
        </p:nvSpPr>
        <p:spPr>
          <a:xfrm>
            <a:off x="381000" y="3766457"/>
            <a:ext cx="4076700" cy="2286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r>
              <a:rPr lang="en-US" sz="3000" b="1" dirty="0"/>
              <a:t>How can I formatively assess my students in ways that provide actionable data?</a:t>
            </a:r>
          </a:p>
        </p:txBody>
      </p:sp>
      <p:sp>
        <p:nvSpPr>
          <p:cNvPr id="6" name="Content Placeholder 2"/>
          <p:cNvSpPr txBox="1">
            <a:spLocks/>
          </p:cNvSpPr>
          <p:nvPr/>
        </p:nvSpPr>
        <p:spPr>
          <a:xfrm>
            <a:off x="4572000" y="3733800"/>
            <a:ext cx="4343400" cy="2057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r>
              <a:rPr lang="en-US" sz="3000" b="1" dirty="0"/>
              <a:t>How can differentiation help me move </a:t>
            </a:r>
            <a:r>
              <a:rPr lang="en-US" sz="3000" b="1" u="sng" dirty="0"/>
              <a:t>all</a:t>
            </a:r>
            <a:r>
              <a:rPr lang="en-US" sz="3000" b="1" dirty="0"/>
              <a:t> students toward a core science goal?</a:t>
            </a:r>
          </a:p>
        </p:txBody>
      </p:sp>
    </p:spTree>
    <p:extLst>
      <p:ext uri="{BB962C8B-B14F-4D97-AF65-F5344CB8AC3E}">
        <p14:creationId xmlns:p14="http://schemas.microsoft.com/office/powerpoint/2010/main" val="2142007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366184" y="274638"/>
            <a:ext cx="8411633" cy="6308725"/>
          </a:xfrm>
          <a:prstGeom prst="rect">
            <a:avLst/>
          </a:prstGeom>
        </p:spPr>
      </p:pic>
      <p:sp>
        <p:nvSpPr>
          <p:cNvPr id="3" name="Rectangle 2">
            <a:hlinkClick r:id="rId5"/>
          </p:cNvPr>
          <p:cNvSpPr/>
          <p:nvPr/>
        </p:nvSpPr>
        <p:spPr>
          <a:xfrm>
            <a:off x="1863656" y="2266525"/>
            <a:ext cx="2333023" cy="205486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hlinkClick r:id="rId6"/>
          </p:cNvPr>
          <p:cNvSpPr/>
          <p:nvPr/>
        </p:nvSpPr>
        <p:spPr>
          <a:xfrm>
            <a:off x="4973258" y="4597460"/>
            <a:ext cx="21914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hlinkClick r:id="rId7" action="ppaction://hlinkfile"/>
          </p:cNvPr>
          <p:cNvSpPr/>
          <p:nvPr/>
        </p:nvSpPr>
        <p:spPr>
          <a:xfrm>
            <a:off x="2912827" y="5194487"/>
            <a:ext cx="33131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92729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1130611" y="318320"/>
            <a:ext cx="8411633" cy="6308725"/>
          </a:xfrm>
          <a:prstGeom prst="rect">
            <a:avLst/>
          </a:prstGeom>
        </p:spPr>
      </p:pic>
      <p:sp>
        <p:nvSpPr>
          <p:cNvPr id="3" name="Rectangle 2">
            <a:hlinkClick r:id="rId5"/>
          </p:cNvPr>
          <p:cNvSpPr/>
          <p:nvPr/>
        </p:nvSpPr>
        <p:spPr>
          <a:xfrm>
            <a:off x="1863656" y="2266525"/>
            <a:ext cx="2333023" cy="205486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hlinkClick r:id="rId6"/>
          </p:cNvPr>
          <p:cNvSpPr/>
          <p:nvPr/>
        </p:nvSpPr>
        <p:spPr>
          <a:xfrm>
            <a:off x="4973258" y="4597460"/>
            <a:ext cx="21914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hlinkClick r:id="rId7" action="ppaction://hlinkfile"/>
          </p:cNvPr>
          <p:cNvSpPr/>
          <p:nvPr/>
        </p:nvSpPr>
        <p:spPr>
          <a:xfrm>
            <a:off x="2912827" y="5194487"/>
            <a:ext cx="33131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extBox 1"/>
          <p:cNvSpPr txBox="1"/>
          <p:nvPr/>
        </p:nvSpPr>
        <p:spPr>
          <a:xfrm>
            <a:off x="3200400" y="3200400"/>
            <a:ext cx="2743200" cy="369332"/>
          </a:xfrm>
          <a:prstGeom prst="rect">
            <a:avLst/>
          </a:prstGeom>
        </p:spPr>
        <p:txBody>
          <a:bodyPr rtlCol="0">
            <a:spAutoFit/>
          </a:bodyPr>
          <a:lstStyle/>
          <a:p>
            <a:endParaRPr lang="en-US"/>
          </a:p>
        </p:txBody>
      </p:sp>
    </p:spTree>
    <p:extLst>
      <p:ext uri="{BB962C8B-B14F-4D97-AF65-F5344CB8AC3E}">
        <p14:creationId xmlns:p14="http://schemas.microsoft.com/office/powerpoint/2010/main" val="305993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366184" y="274638"/>
            <a:ext cx="8411633" cy="6308725"/>
          </a:xfrm>
          <a:prstGeom prst="rect">
            <a:avLst/>
          </a:prstGeom>
        </p:spPr>
      </p:pic>
      <p:sp>
        <p:nvSpPr>
          <p:cNvPr id="3" name="Rectangle 2">
            <a:hlinkClick r:id="rId5"/>
          </p:cNvPr>
          <p:cNvSpPr/>
          <p:nvPr/>
        </p:nvSpPr>
        <p:spPr>
          <a:xfrm>
            <a:off x="1863656" y="2266525"/>
            <a:ext cx="2333023" cy="205486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hlinkClick r:id="rId6"/>
          </p:cNvPr>
          <p:cNvSpPr/>
          <p:nvPr/>
        </p:nvSpPr>
        <p:spPr>
          <a:xfrm>
            <a:off x="4973258" y="4597460"/>
            <a:ext cx="21914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hlinkClick r:id="rId7" action="ppaction://hlinkfile"/>
          </p:cNvPr>
          <p:cNvSpPr/>
          <p:nvPr/>
        </p:nvSpPr>
        <p:spPr>
          <a:xfrm>
            <a:off x="2912827" y="5194487"/>
            <a:ext cx="33131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9848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772400" cy="1143000"/>
          </a:xfrm>
        </p:spPr>
        <p:txBody>
          <a:bodyPr/>
          <a:lstStyle/>
          <a:p>
            <a:pPr algn="ctr"/>
            <a:r>
              <a:rPr lang="en-US" sz="4800" dirty="0"/>
              <a:t>Getting to Know Your Group</a:t>
            </a:r>
          </a:p>
        </p:txBody>
      </p:sp>
      <p:sp>
        <p:nvSpPr>
          <p:cNvPr id="3" name="Content Placeholder 2"/>
          <p:cNvSpPr>
            <a:spLocks noGrp="1"/>
          </p:cNvSpPr>
          <p:nvPr>
            <p:ph idx="1"/>
          </p:nvPr>
        </p:nvSpPr>
        <p:spPr>
          <a:xfrm>
            <a:off x="914400" y="1752600"/>
            <a:ext cx="7467600" cy="4724400"/>
          </a:xfrm>
        </p:spPr>
        <p:txBody>
          <a:bodyPr/>
          <a:lstStyle/>
          <a:p>
            <a:pPr marL="45720" indent="0">
              <a:buNone/>
            </a:pPr>
            <a:r>
              <a:rPr lang="en-US" sz="3600" b="1" dirty="0"/>
              <a:t>Please Share:</a:t>
            </a:r>
          </a:p>
          <a:p>
            <a:r>
              <a:rPr lang="en-US" sz="3600" b="1" dirty="0"/>
              <a:t> Your Name</a:t>
            </a:r>
          </a:p>
          <a:p>
            <a:r>
              <a:rPr lang="en-US" sz="3600" b="1" dirty="0"/>
              <a:t> Your School</a:t>
            </a:r>
          </a:p>
          <a:p>
            <a:r>
              <a:rPr lang="en-US" sz="3600" b="1" dirty="0"/>
              <a:t> Read the Student Responses Handout.  Share one that made you laugh out loud.</a:t>
            </a:r>
          </a:p>
          <a:p>
            <a:endParaRPr lang="en-US" dirty="0"/>
          </a:p>
        </p:txBody>
      </p:sp>
    </p:spTree>
    <p:extLst>
      <p:ext uri="{BB962C8B-B14F-4D97-AF65-F5344CB8AC3E}">
        <p14:creationId xmlns:p14="http://schemas.microsoft.com/office/powerpoint/2010/main" val="2772503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239000" cy="1143000"/>
          </a:xfrm>
        </p:spPr>
        <p:txBody>
          <a:bodyPr/>
          <a:lstStyle/>
          <a:p>
            <a:pPr algn="ctr"/>
            <a:r>
              <a:rPr lang="en-US" dirty="0"/>
              <a:t>Core Statements</a:t>
            </a:r>
          </a:p>
        </p:txBody>
      </p:sp>
      <p:sp>
        <p:nvSpPr>
          <p:cNvPr id="3" name="Content Placeholder 2"/>
          <p:cNvSpPr>
            <a:spLocks noGrp="1"/>
          </p:cNvSpPr>
          <p:nvPr>
            <p:ph idx="1"/>
          </p:nvPr>
        </p:nvSpPr>
        <p:spPr>
          <a:xfrm>
            <a:off x="713509" y="1295400"/>
            <a:ext cx="7467600" cy="4419600"/>
          </a:xfrm>
        </p:spPr>
        <p:txBody>
          <a:bodyPr>
            <a:noAutofit/>
          </a:bodyPr>
          <a:lstStyle/>
          <a:p>
            <a:r>
              <a:rPr lang="en-US" sz="3200" b="1" dirty="0"/>
              <a:t>Intelligence is not a fixed trait.  It can be grown through effort and continued learning.</a:t>
            </a:r>
          </a:p>
          <a:p>
            <a:r>
              <a:rPr lang="en-US" sz="3200" b="1" dirty="0"/>
              <a:t>Students grow into the intellectual community that surrounds them.</a:t>
            </a:r>
          </a:p>
          <a:p>
            <a:r>
              <a:rPr lang="en-US" sz="3200" b="1" dirty="0"/>
              <a:t>Student engagement, questions, and curiosity are critical to all aspects of teaching and learning.</a:t>
            </a:r>
          </a:p>
          <a:p>
            <a:r>
              <a:rPr lang="en-US" sz="3200" b="1" dirty="0"/>
              <a:t>Inquiry-based learning experiences are fundamental to the learning of science.</a:t>
            </a:r>
          </a:p>
        </p:txBody>
      </p:sp>
    </p:spTree>
    <p:extLst>
      <p:ext uri="{BB962C8B-B14F-4D97-AF65-F5344CB8AC3E}">
        <p14:creationId xmlns:p14="http://schemas.microsoft.com/office/powerpoint/2010/main" val="3742846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239000" cy="1143000"/>
          </a:xfrm>
        </p:spPr>
        <p:txBody>
          <a:bodyPr/>
          <a:lstStyle/>
          <a:p>
            <a:pPr algn="ctr"/>
            <a:r>
              <a:rPr lang="en-US" dirty="0"/>
              <a:t>Core Statements</a:t>
            </a:r>
          </a:p>
        </p:txBody>
      </p:sp>
      <p:sp>
        <p:nvSpPr>
          <p:cNvPr id="3" name="Content Placeholder 2"/>
          <p:cNvSpPr>
            <a:spLocks noGrp="1"/>
          </p:cNvSpPr>
          <p:nvPr>
            <p:ph idx="1"/>
          </p:nvPr>
        </p:nvSpPr>
        <p:spPr>
          <a:xfrm>
            <a:off x="713509" y="1295400"/>
            <a:ext cx="7467600" cy="4419600"/>
          </a:xfrm>
        </p:spPr>
        <p:txBody>
          <a:bodyPr>
            <a:noAutofit/>
          </a:bodyPr>
          <a:lstStyle/>
          <a:p>
            <a:r>
              <a:rPr lang="en-US" sz="3200" b="1" dirty="0"/>
              <a:t>Differentiation is not about lowering the standards, but rather providing access to or deepening the understanding of the standard.</a:t>
            </a:r>
          </a:p>
          <a:p>
            <a:r>
              <a:rPr lang="en-US" sz="3200" b="1" dirty="0"/>
              <a:t>Assessment and teaching are interdependent practices.  Great teachers are perpetual students of their students’ thinking.</a:t>
            </a:r>
          </a:p>
        </p:txBody>
      </p:sp>
    </p:spTree>
    <p:extLst>
      <p:ext uri="{BB962C8B-B14F-4D97-AF65-F5344CB8AC3E}">
        <p14:creationId xmlns:p14="http://schemas.microsoft.com/office/powerpoint/2010/main" val="2849399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848600" cy="1143000"/>
          </a:xfrm>
        </p:spPr>
        <p:txBody>
          <a:bodyPr/>
          <a:lstStyle/>
          <a:p>
            <a:r>
              <a:rPr lang="en-US" dirty="0"/>
              <a:t>Structure of the Day</a:t>
            </a:r>
          </a:p>
        </p:txBody>
      </p:sp>
      <p:sp>
        <p:nvSpPr>
          <p:cNvPr id="3" name="Content Placeholder 2"/>
          <p:cNvSpPr>
            <a:spLocks noGrp="1"/>
          </p:cNvSpPr>
          <p:nvPr>
            <p:ph idx="1"/>
          </p:nvPr>
        </p:nvSpPr>
        <p:spPr>
          <a:xfrm>
            <a:off x="609600" y="1600200"/>
            <a:ext cx="8305800" cy="5029200"/>
          </a:xfrm>
        </p:spPr>
        <p:txBody>
          <a:bodyPr>
            <a:noAutofit/>
          </a:bodyPr>
          <a:lstStyle/>
          <a:p>
            <a:pPr marL="0" indent="0">
              <a:buNone/>
            </a:pPr>
            <a:r>
              <a:rPr lang="en-US" sz="3200" b="1" dirty="0"/>
              <a:t>8:30-10:30   – Vertical Learning Cohorts</a:t>
            </a:r>
          </a:p>
          <a:p>
            <a:pPr marL="0" indent="0">
              <a:buNone/>
            </a:pPr>
            <a:endParaRPr lang="en-US" sz="1000" b="1" dirty="0"/>
          </a:p>
          <a:p>
            <a:pPr marL="0" indent="0">
              <a:buNone/>
            </a:pPr>
            <a:r>
              <a:rPr lang="en-US" sz="3200" b="1" dirty="0"/>
              <a:t>10:45-11:30 – Vertical Curiosity Groups </a:t>
            </a:r>
          </a:p>
          <a:p>
            <a:pPr marL="0" indent="0">
              <a:buNone/>
            </a:pPr>
            <a:r>
              <a:rPr lang="en-US" sz="3200" b="1" dirty="0"/>
              <a:t>                             - Formative Assessment</a:t>
            </a:r>
          </a:p>
          <a:p>
            <a:pPr marL="0" indent="0">
              <a:buNone/>
            </a:pPr>
            <a:r>
              <a:rPr lang="en-US" sz="3200" b="1" dirty="0"/>
              <a:t>                             - Differentiation</a:t>
            </a:r>
          </a:p>
          <a:p>
            <a:pPr marL="0" indent="0">
              <a:buNone/>
            </a:pPr>
            <a:endParaRPr lang="en-US" sz="1000" b="1" dirty="0"/>
          </a:p>
          <a:p>
            <a:pPr marL="0" indent="0">
              <a:buNone/>
            </a:pPr>
            <a:r>
              <a:rPr lang="en-US" sz="3200" b="1" dirty="0"/>
              <a:t>11:30-1:00    – Lunch</a:t>
            </a:r>
          </a:p>
          <a:p>
            <a:pPr marL="0" indent="0">
              <a:buNone/>
            </a:pPr>
            <a:endParaRPr lang="en-US" sz="1000" b="1" dirty="0"/>
          </a:p>
          <a:p>
            <a:pPr marL="0" indent="0">
              <a:buNone/>
            </a:pPr>
            <a:r>
              <a:rPr lang="en-US" sz="3200" b="1" dirty="0"/>
              <a:t>1:00-3:00      – Grade/Course Level Groups</a:t>
            </a:r>
          </a:p>
          <a:p>
            <a:pPr marL="0" indent="0">
              <a:buNone/>
            </a:pPr>
            <a:endParaRPr lang="en-US" sz="1000" b="1" dirty="0"/>
          </a:p>
          <a:p>
            <a:pPr marL="0" indent="0">
              <a:buNone/>
            </a:pPr>
            <a:r>
              <a:rPr lang="en-US" sz="3200" b="1" dirty="0"/>
              <a:t>3:00-3:30      – SLN Meeting</a:t>
            </a:r>
          </a:p>
        </p:txBody>
      </p:sp>
    </p:spTree>
    <p:extLst>
      <p:ext uri="{BB962C8B-B14F-4D97-AF65-F5344CB8AC3E}">
        <p14:creationId xmlns:p14="http://schemas.microsoft.com/office/powerpoint/2010/main" val="1307189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33400"/>
            <a:ext cx="7239000" cy="1143000"/>
          </a:xfrm>
        </p:spPr>
        <p:txBody>
          <a:bodyPr/>
          <a:lstStyle/>
          <a:p>
            <a:pPr algn="ctr"/>
            <a:r>
              <a:rPr lang="en-US" dirty="0"/>
              <a:t>Reminders</a:t>
            </a:r>
          </a:p>
        </p:txBody>
      </p:sp>
      <p:sp>
        <p:nvSpPr>
          <p:cNvPr id="3" name="Content Placeholder 2"/>
          <p:cNvSpPr>
            <a:spLocks noGrp="1"/>
          </p:cNvSpPr>
          <p:nvPr>
            <p:ph idx="1"/>
          </p:nvPr>
        </p:nvSpPr>
        <p:spPr>
          <a:xfrm>
            <a:off x="1219200" y="1600200"/>
            <a:ext cx="7467600" cy="2438400"/>
          </a:xfrm>
        </p:spPr>
        <p:txBody>
          <a:bodyPr>
            <a:normAutofit/>
          </a:bodyPr>
          <a:lstStyle/>
          <a:p>
            <a:r>
              <a:rPr lang="en-US" sz="4800" b="1" dirty="0"/>
              <a:t>Shared Norms </a:t>
            </a:r>
          </a:p>
          <a:p>
            <a:r>
              <a:rPr lang="en-US" sz="4800" b="1" dirty="0"/>
              <a:t>Important Moments Sheet </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326331"/>
            <a:ext cx="8358503"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763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239000" cy="1143000"/>
          </a:xfrm>
        </p:spPr>
        <p:txBody>
          <a:bodyPr/>
          <a:lstStyle/>
          <a:p>
            <a:pPr algn="ctr"/>
            <a:r>
              <a:rPr lang="en-US" sz="6000" dirty="0"/>
              <a:t>Vertical Learning Cohort Goals</a:t>
            </a:r>
          </a:p>
        </p:txBody>
      </p:sp>
      <p:sp>
        <p:nvSpPr>
          <p:cNvPr id="3" name="Content Placeholder 2"/>
          <p:cNvSpPr>
            <a:spLocks noGrp="1"/>
          </p:cNvSpPr>
          <p:nvPr>
            <p:ph idx="1"/>
          </p:nvPr>
        </p:nvSpPr>
        <p:spPr>
          <a:xfrm>
            <a:off x="381000" y="1752600"/>
            <a:ext cx="8458200" cy="4419600"/>
          </a:xfrm>
        </p:spPr>
        <p:txBody>
          <a:bodyPr>
            <a:noAutofit/>
          </a:bodyPr>
          <a:lstStyle/>
          <a:p>
            <a:r>
              <a:rPr lang="en-US" sz="3200" b="1" dirty="0"/>
              <a:t>Share and discuss the essential questions that will direct our future learning.</a:t>
            </a:r>
          </a:p>
          <a:p>
            <a:endParaRPr lang="en-US" sz="3200" b="1" dirty="0"/>
          </a:p>
          <a:p>
            <a:r>
              <a:rPr lang="en-US" sz="3200" b="1" dirty="0"/>
              <a:t>Do some science together as learners and debrief the experience </a:t>
            </a:r>
            <a:r>
              <a:rPr lang="en-US" sz="3200" b="1"/>
              <a:t>as teachers.</a:t>
            </a:r>
            <a:endParaRPr lang="en-US" sz="3200" b="1" dirty="0"/>
          </a:p>
        </p:txBody>
      </p:sp>
    </p:spTree>
    <p:extLst>
      <p:ext uri="{BB962C8B-B14F-4D97-AF65-F5344CB8AC3E}">
        <p14:creationId xmlns:p14="http://schemas.microsoft.com/office/powerpoint/2010/main" val="20980412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7.xml><?xml version="1.0" encoding="utf-8"?>
<p:tagLst xmlns:a="http://schemas.openxmlformats.org/drawingml/2006/main" xmlns:r="http://schemas.openxmlformats.org/officeDocument/2006/relationships" xmlns:p="http://schemas.openxmlformats.org/presentationml/2006/main">
  <p:tag name="__PE_POLL_EMBED_ID" val="true"/>
</p:tagLst>
</file>

<file path=ppt/tags/tag1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POLL_EMBED_ID" val="true"/>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POLL_EMBED_ID" val="true"/>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TM01859868[[fn=Thermal]]</Template>
  <TotalTime>465</TotalTime>
  <Words>963</Words>
  <Application>Microsoft Office PowerPoint</Application>
  <PresentationFormat>On-screen Show (4:3)</PresentationFormat>
  <Paragraphs>143</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Thermal</vt:lpstr>
      <vt:lpstr>  HAMILTON COUNTY’S PROFESSIONAL LEARNING FOR THE 2016-2017 SCHOOL YEAR   Please get your cell phones out and text  _____________ to _______________.          AUGUST 2016 SESSION</vt:lpstr>
      <vt:lpstr>PowerPoint Presentation</vt:lpstr>
      <vt:lpstr>PowerPoint Presentation</vt:lpstr>
      <vt:lpstr>Getting to Know Your Group</vt:lpstr>
      <vt:lpstr>Core Statements</vt:lpstr>
      <vt:lpstr>Core Statements</vt:lpstr>
      <vt:lpstr>Structure of the Day</vt:lpstr>
      <vt:lpstr>Reminders</vt:lpstr>
      <vt:lpstr>Vertical Learning Cohort Goals</vt:lpstr>
      <vt:lpstr>Essential Questions for Our Learning</vt:lpstr>
      <vt:lpstr>Let’s Do Some Science!</vt:lpstr>
      <vt:lpstr>Debrief</vt:lpstr>
      <vt:lpstr>Reflection</vt:lpstr>
      <vt:lpstr>Next Steps</vt:lpstr>
      <vt:lpstr>PowerPoint Presentation</vt:lpstr>
    </vt:vector>
  </TitlesOfParts>
  <Company>HCDE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HAMILTON COUNTY’S PROFESSIONAL LERNING FOR THE 2016-2017 SCHOOL YEAR              AUGUST 2016 SESSION</dc:title>
  <dc:creator>parris_jamason</dc:creator>
  <cp:lastModifiedBy>parris_jamason</cp:lastModifiedBy>
  <cp:revision>30</cp:revision>
  <cp:lastPrinted>2016-07-25T16:24:12Z</cp:lastPrinted>
  <dcterms:created xsi:type="dcterms:W3CDTF">2016-06-15T17:27:38Z</dcterms:created>
  <dcterms:modified xsi:type="dcterms:W3CDTF">2016-08-30T19:13:27Z</dcterms:modified>
</cp:coreProperties>
</file>