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71" r:id="rId4"/>
    <p:sldId id="277" r:id="rId5"/>
    <p:sldId id="272" r:id="rId6"/>
    <p:sldId id="273" r:id="rId7"/>
    <p:sldId id="274" r:id="rId8"/>
    <p:sldId id="275" r:id="rId9"/>
    <p:sldId id="261" r:id="rId10"/>
    <p:sldId id="269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0" d="100"/>
          <a:sy n="130" d="100"/>
        </p:scale>
        <p:origin x="1194" y="-2406"/>
      </p:cViewPr>
      <p:guideLst>
        <p:guide orient="horz" pos="2928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3DB04-47C3-430B-B04A-3D663222AE9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0EC4F-4166-4EB9-948F-D48B1E057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9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88AC48C-C65A-45D6-B789-4DDF91A60B40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15C723D3-41D2-40A9-A133-C5352965F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9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Relationship Id="rId4" Type="http://schemas.openxmlformats.org/officeDocument/2006/relationships/hyperlink" Target="https://www.polleverywhere.com/free_text_polls/RARkOiMs1KB8ESp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1:  Opening Visual (1-2 min)</a:t>
            </a:r>
          </a:p>
          <a:p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Welcome teachers as they enter.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Teachers in mixed groups of schools and grade/course levels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b="1" dirty="0"/>
              <a:t>Have teachers go ahead and join your PollEverywhere Group.</a:t>
            </a:r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Start on time!  Introduce yourself.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Share that this question will help us with the overarching question – have it written or posted in the room. (1-2  minutes)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6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>
                <a:latin typeface="Arial"/>
                <a:ea typeface="Times New Roman"/>
              </a:rPr>
              <a:t>Slide 9: After Lunch (1-2 min)</a:t>
            </a:r>
            <a:endParaRPr lang="en-US" sz="1400" dirty="0">
              <a:latin typeface="Times New Roman"/>
              <a:ea typeface="Times New Roman"/>
            </a:endParaRPr>
          </a:p>
          <a:p>
            <a:pPr marL="343414" indent="-343414">
              <a:buFont typeface="Symbol"/>
              <a:buChar char=""/>
            </a:pPr>
            <a:r>
              <a:rPr lang="en-US" sz="1400" dirty="0">
                <a:latin typeface="Arial"/>
                <a:ea typeface="Times New Roman"/>
              </a:rPr>
              <a:t>Briefly go over the structure of the day after lunch:</a:t>
            </a:r>
            <a:endParaRPr lang="en-US" sz="1400" dirty="0">
              <a:latin typeface="Times New Roman"/>
              <a:ea typeface="Times New Roman"/>
            </a:endParaRPr>
          </a:p>
          <a:p>
            <a:r>
              <a:rPr lang="en-US" sz="1400" dirty="0">
                <a:latin typeface="Arial"/>
                <a:ea typeface="Times New Roman"/>
              </a:rPr>
              <a:t>       - They will be in grade/course </a:t>
            </a:r>
            <a:r>
              <a:rPr lang="en-US" sz="1400">
                <a:latin typeface="Arial"/>
                <a:ea typeface="Times New Roman"/>
              </a:rPr>
              <a:t>level sessions.</a:t>
            </a:r>
            <a:endParaRPr lang="en-US" sz="1400" dirty="0">
              <a:latin typeface="Times New Roman"/>
              <a:ea typeface="Times New Roman"/>
            </a:endParaRPr>
          </a:p>
          <a:p>
            <a:r>
              <a:rPr lang="en-US" sz="1400" dirty="0">
                <a:latin typeface="Arial"/>
                <a:ea typeface="Times New Roman"/>
              </a:rPr>
              <a:t>       - They will be discussing the reading from the ADI – Read over </a:t>
            </a:r>
          </a:p>
          <a:p>
            <a:r>
              <a:rPr lang="en-US" sz="1400" dirty="0">
                <a:latin typeface="Arial"/>
                <a:ea typeface="Times New Roman"/>
              </a:rPr>
              <a:t>          lunch if they haven’t already.  </a:t>
            </a:r>
          </a:p>
          <a:p>
            <a:r>
              <a:rPr lang="en-US" sz="1400" dirty="0">
                <a:latin typeface="Arial"/>
                <a:ea typeface="Times New Roman"/>
              </a:rPr>
              <a:t>       - We will start promptly at 1:15.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8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2: </a:t>
            </a:r>
            <a:r>
              <a:rPr lang="en-US" dirty="0"/>
              <a:t>Session Goals (1 minute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174970" indent="-174970">
              <a:buFont typeface="Arial" panose="020B0604020202020204" pitchFamily="34" charset="0"/>
              <a:buChar char="•"/>
            </a:pPr>
            <a:r>
              <a:rPr lang="en-US" dirty="0"/>
              <a:t>Briefly go over the goals for this session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3: Introductions (2-4 min)</a:t>
            </a:r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Small Group Discussion To Share: (2-4 min)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Your Name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Your School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What You Teach or Your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one word could describe a common misconception about Formative Assessment?
</a:t>
            </a:r>
            <a:r>
              <a:rPr lang="en-US" dirty="0" smtClean="0">
                <a:hlinkClick r:id="rId4"/>
              </a:rPr>
              <a:t>https://www.polleverywhere.com/free_text_polls/RARkOiMs1KB8ESp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Slide 4: Poll Everywhere – </a:t>
            </a:r>
            <a:r>
              <a:rPr lang="en-US" b="1" smtClean="0"/>
              <a:t>Fo</a:t>
            </a:r>
            <a:r>
              <a:rPr lang="en-US" b="1" smtClean="0"/>
              <a:t>rmative Assessment</a:t>
            </a:r>
            <a:r>
              <a:rPr lang="en-US" b="1" smtClean="0"/>
              <a:t> </a:t>
            </a:r>
            <a:r>
              <a:rPr lang="en-US" b="1" dirty="0"/>
              <a:t>(10 min)</a:t>
            </a: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Provide PTT to think about and type the first word that you think of when you hear Formative Assessment (1-2 min) (please take a pic of the visual for us to use later)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Facilitator will lead a short discussion around the word choices (2-3 min)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Ask participants to look at the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wordcloud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and type the one word shown that resonates the most with them (1-2 min) (please take a pic of the visual for us to use later)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Facilitator will lead a short discussion around the word choices (2-3 min)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7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5: Formative Assessment Core Statement (1-2 min)</a:t>
            </a:r>
          </a:p>
          <a:p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Briefly share the Formative Assessment Core Statement (1-2 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Slides 6: Formative Assessment Reading and Discussion (5-7 min)</a:t>
            </a:r>
            <a:endParaRPr lang="en-US" sz="1400" dirty="0"/>
          </a:p>
          <a:p>
            <a:pPr lvl="0"/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PTT to Read and Mark the Article (5-7 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Slides 7: Formative Assessment Reading and Discussion (20 min)</a:t>
            </a:r>
          </a:p>
          <a:p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Small Group Discussion: (7-10 min)</a:t>
            </a:r>
          </a:p>
          <a:p>
            <a:pPr lvl="0"/>
            <a:r>
              <a:rPr lang="en-US" sz="1400" dirty="0"/>
              <a:t>        - What one idea resonated with you the most?  Why?</a:t>
            </a:r>
          </a:p>
          <a:p>
            <a:pPr lvl="0"/>
            <a:r>
              <a:rPr lang="en-US" sz="1400" dirty="0"/>
              <a:t>        - How does this reading connect to our Core Statements?</a:t>
            </a:r>
          </a:p>
          <a:p>
            <a:pPr lvl="0"/>
            <a:r>
              <a:rPr lang="en-US" sz="1400" dirty="0"/>
              <a:t>        - What is one idea that you plan to try, hone, or rethink?</a:t>
            </a:r>
          </a:p>
          <a:p>
            <a:pPr lvl="0"/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Whole Group Share-out (3 min)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8: Reflection and Questions (8-10 min)</a:t>
            </a:r>
          </a:p>
          <a:p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Provide PTT to reflect on the article and discussions – Record one question that you have around Formative Assessment on a Notecard. (2-3 min)</a:t>
            </a:r>
          </a:p>
          <a:p>
            <a:pPr lvl="0"/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Share your question with a partner or whole group – Refrain from answers – Let’s investigate these together. (5-7 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9: Connecting the Essential Questions (1-2 min)</a:t>
            </a:r>
          </a:p>
          <a:p>
            <a:endParaRPr lang="en-US" sz="1400" dirty="0"/>
          </a:p>
          <a:p>
            <a:r>
              <a:rPr lang="en-US" sz="1400" dirty="0"/>
              <a:t>      - How do I assure that inquiry-based learning experiences will help my</a:t>
            </a:r>
          </a:p>
          <a:p>
            <a:r>
              <a:rPr lang="en-US" sz="1400" dirty="0"/>
              <a:t>         students reach specific learning outcomes?</a:t>
            </a:r>
          </a:p>
          <a:p>
            <a:r>
              <a:rPr lang="en-US" sz="1400" dirty="0"/>
              <a:t>      - How can I formatively assess my students in ways that provide </a:t>
            </a:r>
          </a:p>
          <a:p>
            <a:r>
              <a:rPr lang="en-US" sz="1400" dirty="0"/>
              <a:t>         actionable data?</a:t>
            </a:r>
          </a:p>
          <a:p>
            <a:r>
              <a:rPr lang="en-US" sz="1400" dirty="0"/>
              <a:t>      - How can differentiation help me move </a:t>
            </a:r>
            <a:r>
              <a:rPr lang="en-US" sz="1400" u="sng" dirty="0"/>
              <a:t>all</a:t>
            </a:r>
            <a:r>
              <a:rPr lang="en-US" sz="1400" dirty="0"/>
              <a:t> students toward a core </a:t>
            </a:r>
          </a:p>
          <a:p>
            <a:r>
              <a:rPr lang="en-US" sz="1400" dirty="0"/>
              <a:t>         science goal?</a:t>
            </a:r>
          </a:p>
          <a:p>
            <a:r>
              <a:rPr lang="en-US" sz="1400" b="1" dirty="0"/>
              <a:t> </a:t>
            </a:r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Briefly share the connection between the overarching inquiry question and the two other questions.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DB63E2-2438-4944-818A-FAF37D78CDE5}" type="datetimeFigureOut">
              <a:rPr lang="en-US" smtClean="0"/>
              <a:t>8/3/2016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18" animBg="1"/>
      <p:bldP spid="13" grpId="19" animBg="1"/>
      <p:bldP spid="13" grpId="20" animBg="1"/>
      <p:bldP spid="13" grpId="21" animBg="1"/>
      <p:bldP spid="13" grpId="22" animBg="1"/>
      <p:bldP spid="13" grpId="23" animBg="1"/>
      <p:bldP spid="13" grpId="24" animBg="1"/>
      <p:bldP spid="13" grpId="25" animBg="1"/>
      <p:bldP spid="13" grpId="26" animBg="1"/>
      <p:bldP spid="13" grpId="27" animBg="1"/>
      <p:bldP spid="13" grpId="28" animBg="1"/>
      <p:bldP spid="13" grpId="29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www.polleverywhere.com/free_text_polls/RARkOiMs1KB8ESp?preview=tru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hyperlink" Target="http://www.polleverywhere.com/app/help" TargetMode="External"/><Relationship Id="rId5" Type="http://schemas.openxmlformats.org/officeDocument/2006/relationships/hyperlink" Target="http://www.polleverywhere.com/app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13798"/>
            <a:ext cx="8305800" cy="5133316"/>
          </a:xfrm>
        </p:spPr>
        <p:txBody>
          <a:bodyPr/>
          <a:lstStyle/>
          <a:p>
            <a:r>
              <a:rPr lang="en-US" sz="5400" dirty="0" smtClean="0"/>
              <a:t>How can I formatively assess my students in ways that provide actionable data?</a:t>
            </a:r>
            <a:br>
              <a:rPr lang="en-US" sz="5400" dirty="0" smtClean="0"/>
            </a:br>
            <a:r>
              <a:rPr lang="en-US" sz="4400" dirty="0">
                <a:solidFill>
                  <a:schemeClr val="tx1"/>
                </a:solidFill>
                <a:effectLst/>
                <a:latin typeface="Antique Olive Roman" pitchFamily="34" charset="0"/>
              </a:rPr>
              <a:t>Please 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ntique Olive Roman" pitchFamily="34" charset="0"/>
              </a:rPr>
              <a:t>text </a:t>
            </a:r>
            <a:r>
              <a:rPr lang="en-US" sz="4400" dirty="0">
                <a:solidFill>
                  <a:schemeClr val="tx1"/>
                </a:solidFill>
                <a:effectLst/>
                <a:latin typeface="Antique Olive Roman" pitchFamily="34" charset="0"/>
              </a:rPr>
              <a:t>________ to _______ to join our group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ntique Olive Roman" pitchFamily="34" charset="0"/>
              </a:rPr>
              <a:t>.</a:t>
            </a:r>
            <a:br>
              <a:rPr lang="en-US" sz="4400" dirty="0" smtClean="0">
                <a:solidFill>
                  <a:schemeClr val="tx1"/>
                </a:solidFill>
                <a:effectLst/>
                <a:latin typeface="Antique Olive Roman" pitchFamily="34" charset="0"/>
              </a:rPr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6000" dirty="0" smtClean="0"/>
              <a:t>                     </a:t>
            </a:r>
            <a:r>
              <a:rPr lang="en-US" sz="3600" dirty="0" smtClean="0"/>
              <a:t>AUGUST 2016 SESSION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94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239000" cy="1143000"/>
          </a:xfrm>
        </p:spPr>
        <p:txBody>
          <a:bodyPr/>
          <a:lstStyle/>
          <a:p>
            <a:pPr algn="ctr"/>
            <a:r>
              <a:rPr lang="en-US" sz="6000" dirty="0" smtClean="0"/>
              <a:t>After Lunch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382000" cy="438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/>
              <a:t>Grade/Course Level Sessions</a:t>
            </a:r>
          </a:p>
          <a:p>
            <a:r>
              <a:rPr lang="en-US" sz="4400" b="1" dirty="0" smtClean="0"/>
              <a:t>Be sure to have read the  Argument-Driven Inquiry (ADI) excerpt</a:t>
            </a:r>
          </a:p>
          <a:p>
            <a:r>
              <a:rPr lang="en-US" sz="4400" b="1" dirty="0" smtClean="0"/>
              <a:t>We will begin promptly at </a:t>
            </a:r>
            <a:r>
              <a:rPr lang="en-US" sz="4400" b="1" u="sng" dirty="0" smtClean="0"/>
              <a:t>1:15</a:t>
            </a:r>
          </a:p>
        </p:txBody>
      </p:sp>
    </p:spTree>
    <p:extLst>
      <p:ext uri="{BB962C8B-B14F-4D97-AF65-F5344CB8AC3E}">
        <p14:creationId xmlns:p14="http://schemas.microsoft.com/office/powerpoint/2010/main" val="40732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143000"/>
          </a:xfrm>
        </p:spPr>
        <p:txBody>
          <a:bodyPr/>
          <a:lstStyle/>
          <a:p>
            <a:pPr algn="ctr"/>
            <a:r>
              <a:rPr lang="en-US" sz="6000" dirty="0" smtClean="0"/>
              <a:t>Formative Assessment               Learning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19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Identify and Discuss Common Misconceptions Often Associated in Formative Assessment Practices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 smtClean="0"/>
              <a:t>Introduce Ways of Thinking About Formative Assessment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 smtClean="0"/>
              <a:t>Identify Questions to Explore in Our Future Learning Together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80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pPr algn="ctr"/>
            <a:r>
              <a:rPr lang="en-US" sz="4800" dirty="0" smtClean="0"/>
              <a:t>Introduce Yourself to Your New Table Group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4724400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Please Share:</a:t>
            </a:r>
          </a:p>
          <a:p>
            <a:r>
              <a:rPr lang="en-US" sz="3600" b="1" dirty="0"/>
              <a:t> Your Name</a:t>
            </a:r>
          </a:p>
          <a:p>
            <a:r>
              <a:rPr lang="en-US" sz="3600" b="1" dirty="0"/>
              <a:t> Your School</a:t>
            </a:r>
          </a:p>
          <a:p>
            <a:r>
              <a:rPr lang="en-US" sz="3600" b="1" dirty="0"/>
              <a:t> What You Teach or Your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84" y="274638"/>
            <a:ext cx="8411633" cy="6308725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/>
        </p:nvSpPr>
        <p:spPr>
          <a:xfrm>
            <a:off x="1863656" y="2266525"/>
            <a:ext cx="2333023" cy="20548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hlinkClick r:id="rId6"/>
          </p:cNvPr>
          <p:cNvSpPr/>
          <p:nvPr/>
        </p:nvSpPr>
        <p:spPr>
          <a:xfrm>
            <a:off x="4973258" y="4597460"/>
            <a:ext cx="21914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hlinkClick r:id="rId7" action="ppaction://hlinkfile"/>
          </p:cNvPr>
          <p:cNvSpPr/>
          <p:nvPr/>
        </p:nvSpPr>
        <p:spPr>
          <a:xfrm>
            <a:off x="2912827" y="5194487"/>
            <a:ext cx="3313169" cy="3704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Formative Assessment </a:t>
            </a:r>
            <a:br>
              <a:rPr lang="en-US" sz="5200" dirty="0" smtClean="0"/>
            </a:br>
            <a:r>
              <a:rPr lang="en-US" sz="5200" dirty="0" smtClean="0"/>
              <a:t>Core Statement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467600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Assessment and teaching are interdependent practices.  Great teachers are perpetual students of their students’ thinking.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428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Formative Assessment 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Take a few moments of PTT to read and mark the text.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71" y="5791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I formatively assess my students in ways that </a:t>
            </a:r>
            <a:r>
              <a:rPr lang="en-US" dirty="0" smtClean="0"/>
              <a:t>provide </a:t>
            </a:r>
            <a:r>
              <a:rPr lang="en-US" dirty="0"/>
              <a:t>actionable data?</a:t>
            </a:r>
          </a:p>
        </p:txBody>
      </p:sp>
    </p:spTree>
    <p:extLst>
      <p:ext uri="{BB962C8B-B14F-4D97-AF65-F5344CB8AC3E}">
        <p14:creationId xmlns:p14="http://schemas.microsoft.com/office/powerpoint/2010/main" val="6648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Formative Assessment 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91500" cy="5257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What one idea resonated with you the most? Why?</a:t>
            </a:r>
          </a:p>
          <a:p>
            <a:r>
              <a:rPr lang="en-US" sz="4400" b="1" dirty="0" smtClean="0"/>
              <a:t>How does this reading connect to our Core Statement?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What is one idea that you plan to think more about?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355046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How can I formatively assess my students in ways that </a:t>
            </a:r>
            <a:r>
              <a:rPr lang="en-US" sz="2000" b="1" dirty="0" smtClean="0"/>
              <a:t>provide </a:t>
            </a:r>
            <a:r>
              <a:rPr lang="en-US" sz="2000" b="1" dirty="0"/>
              <a:t>actionable data?</a:t>
            </a:r>
          </a:p>
        </p:txBody>
      </p:sp>
    </p:spTree>
    <p:extLst>
      <p:ext uri="{BB962C8B-B14F-4D97-AF65-F5344CB8AC3E}">
        <p14:creationId xmlns:p14="http://schemas.microsoft.com/office/powerpoint/2010/main" val="32250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Formative Assessment 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Reflection and </a:t>
            </a:r>
          </a:p>
          <a:p>
            <a:pPr marL="0" indent="0" algn="ctr">
              <a:buNone/>
            </a:pPr>
            <a:r>
              <a:rPr lang="en-US" sz="9600" b="1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71" y="5791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I formatively assess my students in ways that </a:t>
            </a:r>
            <a:r>
              <a:rPr lang="en-US" dirty="0" smtClean="0"/>
              <a:t>provide </a:t>
            </a:r>
            <a:r>
              <a:rPr lang="en-US" dirty="0"/>
              <a:t>actionable data?</a:t>
            </a:r>
          </a:p>
        </p:txBody>
      </p:sp>
    </p:spTree>
    <p:extLst>
      <p:ext uri="{BB962C8B-B14F-4D97-AF65-F5344CB8AC3E}">
        <p14:creationId xmlns:p14="http://schemas.microsoft.com/office/powerpoint/2010/main" val="12910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61" y="152400"/>
            <a:ext cx="8686800" cy="1143000"/>
          </a:xfrm>
        </p:spPr>
        <p:txBody>
          <a:bodyPr/>
          <a:lstStyle/>
          <a:p>
            <a:pPr algn="ctr"/>
            <a:r>
              <a:rPr lang="en-US" sz="6000" dirty="0" smtClean="0"/>
              <a:t>Formative Assessment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1676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do I assure that inquiry-based learning experiences will help my students reach specific learning outcomes?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766457"/>
            <a:ext cx="40767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How can I formatively assess my students in ways that provide actionable data?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733800"/>
            <a:ext cx="4343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How can differentiation help me move </a:t>
            </a:r>
            <a:r>
              <a:rPr lang="en-US" sz="3000" b="1" u="sng" dirty="0" smtClean="0"/>
              <a:t>all</a:t>
            </a:r>
            <a:r>
              <a:rPr lang="en-US" sz="3000" b="1" dirty="0" smtClean="0"/>
              <a:t> students toward a core science goal?</a:t>
            </a:r>
          </a:p>
        </p:txBody>
      </p:sp>
    </p:spTree>
    <p:extLst>
      <p:ext uri="{BB962C8B-B14F-4D97-AF65-F5344CB8AC3E}">
        <p14:creationId xmlns:p14="http://schemas.microsoft.com/office/powerpoint/2010/main" val="11641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610</TotalTime>
  <Words>687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Antique Olive Roman</vt:lpstr>
      <vt:lpstr>Arial</vt:lpstr>
      <vt:lpstr>Calibri</vt:lpstr>
      <vt:lpstr>Symbol</vt:lpstr>
      <vt:lpstr>Times New Roman</vt:lpstr>
      <vt:lpstr>Thermal</vt:lpstr>
      <vt:lpstr>How can I formatively assess my students in ways that provide actionable data? Please text ________ to _______ to join our group.                       AUGUST 2016 SESSION</vt:lpstr>
      <vt:lpstr>Formative Assessment               Learning Goals</vt:lpstr>
      <vt:lpstr>Introduce Yourself to Your New Table Group</vt:lpstr>
      <vt:lpstr>PowerPoint Presentation</vt:lpstr>
      <vt:lpstr>Formative Assessment  Core Statement</vt:lpstr>
      <vt:lpstr>Formative Assessment  </vt:lpstr>
      <vt:lpstr>Formative Assessment  </vt:lpstr>
      <vt:lpstr>Formative Assessment  </vt:lpstr>
      <vt:lpstr>Formative Assessment</vt:lpstr>
      <vt:lpstr>After Lunch</vt:lpstr>
    </vt:vector>
  </TitlesOfParts>
  <Company>HCDE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HAMILTON COUNTY’S PROFESSIONAL LERNING FOR THE 2016-2017 SCHOOL YEAR              AUGUST 2016 SESSION</dc:title>
  <dc:creator>parris_jamason</dc:creator>
  <cp:lastModifiedBy>PARRIS JAMIE</cp:lastModifiedBy>
  <cp:revision>37</cp:revision>
  <cp:lastPrinted>2016-07-25T16:26:47Z</cp:lastPrinted>
  <dcterms:created xsi:type="dcterms:W3CDTF">2016-06-15T17:27:38Z</dcterms:created>
  <dcterms:modified xsi:type="dcterms:W3CDTF">2016-08-03T12:57:17Z</dcterms:modified>
</cp:coreProperties>
</file>